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263" r:id="rId5"/>
    <p:sldId id="518" r:id="rId6"/>
    <p:sldId id="519" r:id="rId7"/>
    <p:sldId id="509" r:id="rId8"/>
    <p:sldId id="508" r:id="rId9"/>
    <p:sldId id="1790" r:id="rId10"/>
    <p:sldId id="517" r:id="rId11"/>
    <p:sldId id="1789" r:id="rId12"/>
    <p:sldId id="1787" r:id="rId13"/>
    <p:sldId id="1791" r:id="rId14"/>
    <p:sldId id="275" r:id="rId15"/>
    <p:sldId id="1793" r:id="rId16"/>
    <p:sldId id="1792" r:id="rId17"/>
    <p:sldId id="1794" r:id="rId18"/>
    <p:sldId id="1795" r:id="rId19"/>
    <p:sldId id="3187" r:id="rId20"/>
    <p:sldId id="521" r:id="rId21"/>
    <p:sldId id="3189" r:id="rId22"/>
    <p:sldId id="524" r:id="rId23"/>
    <p:sldId id="3190" r:id="rId24"/>
    <p:sldId id="3191" r:id="rId25"/>
    <p:sldId id="3192" r:id="rId26"/>
    <p:sldId id="3193" r:id="rId27"/>
    <p:sldId id="529" r:id="rId28"/>
    <p:sldId id="530" r:id="rId29"/>
    <p:sldId id="3188" r:id="rId30"/>
    <p:sldId id="394" r:id="rId31"/>
    <p:sldId id="3194" r:id="rId32"/>
    <p:sldId id="525" r:id="rId33"/>
    <p:sldId id="498" r:id="rId34"/>
    <p:sldId id="273" r:id="rId35"/>
    <p:sldId id="274" r:id="rId36"/>
    <p:sldId id="515" r:id="rId37"/>
    <p:sldId id="402" r:id="rId38"/>
    <p:sldId id="415" r:id="rId39"/>
    <p:sldId id="3186" r:id="rId40"/>
    <p:sldId id="319" r:id="rId41"/>
  </p:sldIdLst>
  <p:sldSz cx="9144000" cy="5143500" type="screen16x9"/>
  <p:notesSz cx="6797675" cy="9926638"/>
  <p:custDataLst>
    <p:tags r:id="rId44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Marit Jenssen" initials="MMJ" lastIdx="2" clrIdx="0">
    <p:extLst>
      <p:ext uri="{19B8F6BF-5375-455C-9EA6-DF929625EA0E}">
        <p15:presenceInfo xmlns:p15="http://schemas.microsoft.com/office/powerpoint/2012/main" userId="S::mette.jenssen@inn.no::0b5532ae-411e-47a3-873f-a7dbb062e6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29805-5A99-4D78-AA09-D632FFBCDFB1}" v="1243" dt="2023-04-25T20:41:37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72590" autoAdjust="0"/>
  </p:normalViewPr>
  <p:slideViewPr>
    <p:cSldViewPr>
      <p:cViewPr varScale="1">
        <p:scale>
          <a:sx n="62" d="100"/>
          <a:sy n="62" d="100"/>
        </p:scale>
        <p:origin x="128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6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997BC-AA45-4DC6-BF94-573C6A9A19C7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C88B35C-EEAB-4B85-B51E-A1E5FDB49B80}">
      <dgm:prSet phldrT="[Tekst]" custT="1"/>
      <dgm:spPr>
        <a:solidFill>
          <a:srgbClr val="00B05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 spcFirstLastPara="0" vert="horz" wrap="square" lIns="0" tIns="20320" rIns="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fellesskap</a:t>
          </a:r>
        </a:p>
      </dgm:t>
    </dgm:pt>
    <dgm:pt modelId="{50B84EA5-A8DD-4F1E-8340-27E5B94F9D4D}" type="parTrans" cxnId="{E6FDF892-37D9-4855-8BAB-A9165F72BF88}">
      <dgm:prSet/>
      <dgm:spPr/>
      <dgm:t>
        <a:bodyPr/>
        <a:lstStyle/>
        <a:p>
          <a:endParaRPr lang="nb-NO"/>
        </a:p>
      </dgm:t>
    </dgm:pt>
    <dgm:pt modelId="{FD168FC9-0053-47C6-B835-600AE8C07993}" type="sibTrans" cxnId="{E6FDF892-37D9-4855-8BAB-A9165F72BF8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nb-NO"/>
        </a:p>
      </dgm:t>
    </dgm:pt>
    <dgm:pt modelId="{412179AE-F2A2-47C9-BC04-831B53F0E9C2}">
      <dgm:prSet phldrT="[Tekst]" custT="1"/>
      <dgm:spPr>
        <a:solidFill>
          <a:srgbClr val="00B05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 spcFirstLastPara="0" vert="horz" wrap="square" lIns="0" tIns="20320" rIns="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læring</a:t>
          </a:r>
        </a:p>
      </dgm:t>
    </dgm:pt>
    <dgm:pt modelId="{C5684BA8-3E20-4DC7-9CF4-105141E9FD51}" type="parTrans" cxnId="{0F9C6E06-ECE8-4B0A-82E6-0D94108F735D}">
      <dgm:prSet/>
      <dgm:spPr/>
      <dgm:t>
        <a:bodyPr/>
        <a:lstStyle/>
        <a:p>
          <a:endParaRPr lang="nb-NO"/>
        </a:p>
      </dgm:t>
    </dgm:pt>
    <dgm:pt modelId="{B01EA482-0AE4-4E49-81E2-C2626DEA93A3}" type="sibTrans" cxnId="{0F9C6E06-ECE8-4B0A-82E6-0D94108F735D}">
      <dgm:prSet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A884225B-5444-45AC-9A9D-8CBE2C0C1047}">
      <dgm:prSet phldrT="[Tekst]"/>
      <dgm:spPr>
        <a:solidFill>
          <a:srgbClr val="00B050"/>
        </a:solidFill>
        <a:ln>
          <a:solidFill>
            <a:srgbClr val="C00000"/>
          </a:solidFill>
        </a:ln>
      </dgm:spPr>
      <dgm:t>
        <a:bodyPr/>
        <a:lstStyle/>
        <a:p>
          <a:r>
            <a:rPr lang="nb-NO" dirty="0"/>
            <a:t>Profesjonell</a:t>
          </a:r>
        </a:p>
      </dgm:t>
    </dgm:pt>
    <dgm:pt modelId="{649E1337-5FEB-436E-ABD3-652803FF7FCF}" type="parTrans" cxnId="{AD943206-7FD5-4AE9-9466-A877968FA132}">
      <dgm:prSet/>
      <dgm:spPr/>
      <dgm:t>
        <a:bodyPr/>
        <a:lstStyle/>
        <a:p>
          <a:endParaRPr lang="nb-NO"/>
        </a:p>
      </dgm:t>
    </dgm:pt>
    <dgm:pt modelId="{1F066E52-0D0C-4A60-968A-48B0DDDE68A0}" type="sibTrans" cxnId="{AD943206-7FD5-4AE9-9466-A877968FA13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nb-NO"/>
        </a:p>
      </dgm:t>
    </dgm:pt>
    <dgm:pt modelId="{1D3021FB-E3C4-4262-A162-E8ECD6F89158}" type="pres">
      <dgm:prSet presAssocID="{2BE997BC-AA45-4DC6-BF94-573C6A9A19C7}" presName="Name0" presStyleCnt="0">
        <dgm:presLayoutVars>
          <dgm:chMax val="21"/>
          <dgm:chPref val="21"/>
        </dgm:presLayoutVars>
      </dgm:prSet>
      <dgm:spPr/>
    </dgm:pt>
    <dgm:pt modelId="{1772F320-AEAB-4061-A109-BB2A2BA5ACFD}" type="pres">
      <dgm:prSet presAssocID="{CC88B35C-EEAB-4B85-B51E-A1E5FDB49B80}" presName="text1" presStyleCnt="0"/>
      <dgm:spPr/>
    </dgm:pt>
    <dgm:pt modelId="{45F9406D-7F48-4D3D-89DE-3A38BCDA902F}" type="pres">
      <dgm:prSet presAssocID="{CC88B35C-EEAB-4B85-B51E-A1E5FDB49B8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>
        <a:xfrm>
          <a:off x="1345454" y="3052923"/>
          <a:ext cx="1563479" cy="1342294"/>
        </a:xfrm>
        <a:prstGeom prst="hexagon">
          <a:avLst>
            <a:gd name="adj" fmla="val 25000"/>
            <a:gd name="vf" fmla="val 115470"/>
          </a:avLst>
        </a:prstGeom>
      </dgm:spPr>
    </dgm:pt>
    <dgm:pt modelId="{F1713D10-5ED9-4006-BBC4-449F4FDECDD0}" type="pres">
      <dgm:prSet presAssocID="{CC88B35C-EEAB-4B85-B51E-A1E5FDB49B80}" presName="textaccent1" presStyleCnt="0"/>
      <dgm:spPr/>
    </dgm:pt>
    <dgm:pt modelId="{87A8E226-B1A1-4F67-97A1-A529B13A7618}" type="pres">
      <dgm:prSet presAssocID="{CC88B35C-EEAB-4B85-B51E-A1E5FDB49B80}" presName="accentRepeatNode" presStyleLbl="solidAlignAcc1" presStyleIdx="0" presStyleCnt="6"/>
      <dgm:spPr/>
    </dgm:pt>
    <dgm:pt modelId="{17090D23-2D29-4D31-B627-AD948F54C098}" type="pres">
      <dgm:prSet presAssocID="{FD168FC9-0053-47C6-B835-600AE8C07993}" presName="image1" presStyleCnt="0"/>
      <dgm:spPr/>
    </dgm:pt>
    <dgm:pt modelId="{D3A4FF59-031C-42A1-A2D8-F96C4DA6A0B5}" type="pres">
      <dgm:prSet presAssocID="{FD168FC9-0053-47C6-B835-600AE8C07993}" presName="imageRepeatNode" presStyleLbl="alignAcc1" presStyleIdx="0" presStyleCnt="3"/>
      <dgm:spPr/>
    </dgm:pt>
    <dgm:pt modelId="{91BDC1E1-4361-4C81-958E-F1A6968F6529}" type="pres">
      <dgm:prSet presAssocID="{FD168FC9-0053-47C6-B835-600AE8C07993}" presName="imageaccent1" presStyleCnt="0"/>
      <dgm:spPr/>
    </dgm:pt>
    <dgm:pt modelId="{017480B5-CDEA-4139-9384-064C472ABA6A}" type="pres">
      <dgm:prSet presAssocID="{FD168FC9-0053-47C6-B835-600AE8C07993}" presName="accentRepeatNode" presStyleLbl="solidAlignAcc1" presStyleIdx="1" presStyleCnt="6"/>
      <dgm:spPr/>
    </dgm:pt>
    <dgm:pt modelId="{BD46A9C4-BF6F-4EF8-96EE-117060EC3FA1}" type="pres">
      <dgm:prSet presAssocID="{412179AE-F2A2-47C9-BC04-831B53F0E9C2}" presName="text2" presStyleCnt="0"/>
      <dgm:spPr/>
    </dgm:pt>
    <dgm:pt modelId="{7628E497-6503-41F9-9620-B2959C8FC267}" type="pres">
      <dgm:prSet presAssocID="{412179AE-F2A2-47C9-BC04-831B53F0E9C2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>
        <a:xfrm>
          <a:off x="2690909" y="2306568"/>
          <a:ext cx="1563479" cy="1342294"/>
        </a:xfrm>
        <a:prstGeom prst="hexagon">
          <a:avLst>
            <a:gd name="adj" fmla="val 25000"/>
            <a:gd name="vf" fmla="val 115470"/>
          </a:avLst>
        </a:prstGeom>
      </dgm:spPr>
    </dgm:pt>
    <dgm:pt modelId="{FDA3894A-9B32-4C9D-9E06-9B3244E0673B}" type="pres">
      <dgm:prSet presAssocID="{412179AE-F2A2-47C9-BC04-831B53F0E9C2}" presName="textaccent2" presStyleCnt="0"/>
      <dgm:spPr/>
    </dgm:pt>
    <dgm:pt modelId="{C4763CAF-5426-493E-9ACF-258C9C5C1A0A}" type="pres">
      <dgm:prSet presAssocID="{412179AE-F2A2-47C9-BC04-831B53F0E9C2}" presName="accentRepeatNode" presStyleLbl="solidAlignAcc1" presStyleIdx="2" presStyleCnt="6"/>
      <dgm:spPr/>
    </dgm:pt>
    <dgm:pt modelId="{05A5C2D4-5B8B-4D49-9DB0-66145FE25BAF}" type="pres">
      <dgm:prSet presAssocID="{B01EA482-0AE4-4E49-81E2-C2626DEA93A3}" presName="image2" presStyleCnt="0"/>
      <dgm:spPr/>
    </dgm:pt>
    <dgm:pt modelId="{89E871A6-7BB4-4DA5-BEA7-B76C6E35E63B}" type="pres">
      <dgm:prSet presAssocID="{B01EA482-0AE4-4E49-81E2-C2626DEA93A3}" presName="imageRepeatNode" presStyleLbl="alignAcc1" presStyleIdx="1" presStyleCnt="3"/>
      <dgm:spPr/>
    </dgm:pt>
    <dgm:pt modelId="{5B26EAAC-AC22-41F7-B0B4-64733B208404}" type="pres">
      <dgm:prSet presAssocID="{B01EA482-0AE4-4E49-81E2-C2626DEA93A3}" presName="imageaccent2" presStyleCnt="0"/>
      <dgm:spPr/>
    </dgm:pt>
    <dgm:pt modelId="{F819BA1A-9EC8-4336-B973-97AF6DB78E6B}" type="pres">
      <dgm:prSet presAssocID="{B01EA482-0AE4-4E49-81E2-C2626DEA93A3}" presName="accentRepeatNode" presStyleLbl="solidAlignAcc1" presStyleIdx="3" presStyleCnt="6"/>
      <dgm:spPr/>
    </dgm:pt>
    <dgm:pt modelId="{C4B57C4B-286C-4BD0-A649-271CF94D418B}" type="pres">
      <dgm:prSet presAssocID="{A884225B-5444-45AC-9A9D-8CBE2C0C1047}" presName="text3" presStyleCnt="0"/>
      <dgm:spPr/>
    </dgm:pt>
    <dgm:pt modelId="{7CFEF471-A971-4022-B5F7-1D3ED1477CC4}" type="pres">
      <dgm:prSet presAssocID="{A884225B-5444-45AC-9A9D-8CBE2C0C1047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8A82A15-0ED1-4995-BB96-5AC6E4CA43B6}" type="pres">
      <dgm:prSet presAssocID="{A884225B-5444-45AC-9A9D-8CBE2C0C1047}" presName="textaccent3" presStyleCnt="0"/>
      <dgm:spPr/>
    </dgm:pt>
    <dgm:pt modelId="{DCC84B1B-D5EB-45A6-8086-235134216D26}" type="pres">
      <dgm:prSet presAssocID="{A884225B-5444-45AC-9A9D-8CBE2C0C1047}" presName="accentRepeatNode" presStyleLbl="solidAlignAcc1" presStyleIdx="4" presStyleCnt="6"/>
      <dgm:spPr/>
    </dgm:pt>
    <dgm:pt modelId="{98F3A551-57C4-4765-A254-3728C28140AE}" type="pres">
      <dgm:prSet presAssocID="{1F066E52-0D0C-4A60-968A-48B0DDDE68A0}" presName="image3" presStyleCnt="0"/>
      <dgm:spPr/>
    </dgm:pt>
    <dgm:pt modelId="{1B58E9E1-94E1-421D-A8C2-C2E922E9C011}" type="pres">
      <dgm:prSet presAssocID="{1F066E52-0D0C-4A60-968A-48B0DDDE68A0}" presName="imageRepeatNode" presStyleLbl="alignAcc1" presStyleIdx="2" presStyleCnt="3"/>
      <dgm:spPr/>
    </dgm:pt>
    <dgm:pt modelId="{915A556F-CB01-4B13-8AAB-FF9FA2C99A68}" type="pres">
      <dgm:prSet presAssocID="{1F066E52-0D0C-4A60-968A-48B0DDDE68A0}" presName="imageaccent3" presStyleCnt="0"/>
      <dgm:spPr/>
    </dgm:pt>
    <dgm:pt modelId="{A1F09551-C5A7-4D83-B65D-E82A20E26C32}" type="pres">
      <dgm:prSet presAssocID="{1F066E52-0D0C-4A60-968A-48B0DDDE68A0}" presName="accentRepeatNode" presStyleLbl="solidAlignAcc1" presStyleIdx="5" presStyleCnt="6"/>
      <dgm:spPr/>
    </dgm:pt>
  </dgm:ptLst>
  <dgm:cxnLst>
    <dgm:cxn modelId="{68E3C104-DC9C-4389-ADB2-6F0BB360879A}" type="presOf" srcId="{CC88B35C-EEAB-4B85-B51E-A1E5FDB49B80}" destId="{45F9406D-7F48-4D3D-89DE-3A38BCDA902F}" srcOrd="0" destOrd="0" presId="urn:microsoft.com/office/officeart/2008/layout/HexagonCluster"/>
    <dgm:cxn modelId="{AD943206-7FD5-4AE9-9466-A877968FA132}" srcId="{2BE997BC-AA45-4DC6-BF94-573C6A9A19C7}" destId="{A884225B-5444-45AC-9A9D-8CBE2C0C1047}" srcOrd="2" destOrd="0" parTransId="{649E1337-5FEB-436E-ABD3-652803FF7FCF}" sibTransId="{1F066E52-0D0C-4A60-968A-48B0DDDE68A0}"/>
    <dgm:cxn modelId="{0F9C6E06-ECE8-4B0A-82E6-0D94108F735D}" srcId="{2BE997BC-AA45-4DC6-BF94-573C6A9A19C7}" destId="{412179AE-F2A2-47C9-BC04-831B53F0E9C2}" srcOrd="1" destOrd="0" parTransId="{C5684BA8-3E20-4DC7-9CF4-105141E9FD51}" sibTransId="{B01EA482-0AE4-4E49-81E2-C2626DEA93A3}"/>
    <dgm:cxn modelId="{996F4016-B29C-4018-A4B9-FC49C242ABA9}" type="presOf" srcId="{2BE997BC-AA45-4DC6-BF94-573C6A9A19C7}" destId="{1D3021FB-E3C4-4262-A162-E8ECD6F89158}" srcOrd="0" destOrd="0" presId="urn:microsoft.com/office/officeart/2008/layout/HexagonCluster"/>
    <dgm:cxn modelId="{B6608E1A-FC59-4015-8BF5-5F8C6208517B}" type="presOf" srcId="{FD168FC9-0053-47C6-B835-600AE8C07993}" destId="{D3A4FF59-031C-42A1-A2D8-F96C4DA6A0B5}" srcOrd="0" destOrd="0" presId="urn:microsoft.com/office/officeart/2008/layout/HexagonCluster"/>
    <dgm:cxn modelId="{B5F56764-9A2E-4DD3-81CF-C490B19E2F48}" type="presOf" srcId="{B01EA482-0AE4-4E49-81E2-C2626DEA93A3}" destId="{89E871A6-7BB4-4DA5-BEA7-B76C6E35E63B}" srcOrd="0" destOrd="0" presId="urn:microsoft.com/office/officeart/2008/layout/HexagonCluster"/>
    <dgm:cxn modelId="{3CE78248-3FDE-45CE-A6D9-864C36380E8A}" type="presOf" srcId="{1F066E52-0D0C-4A60-968A-48B0DDDE68A0}" destId="{1B58E9E1-94E1-421D-A8C2-C2E922E9C011}" srcOrd="0" destOrd="0" presId="urn:microsoft.com/office/officeart/2008/layout/HexagonCluster"/>
    <dgm:cxn modelId="{9C1AA670-8F23-4990-8316-9C27B64F1032}" type="presOf" srcId="{A884225B-5444-45AC-9A9D-8CBE2C0C1047}" destId="{7CFEF471-A971-4022-B5F7-1D3ED1477CC4}" srcOrd="0" destOrd="0" presId="urn:microsoft.com/office/officeart/2008/layout/HexagonCluster"/>
    <dgm:cxn modelId="{E6FDF892-37D9-4855-8BAB-A9165F72BF88}" srcId="{2BE997BC-AA45-4DC6-BF94-573C6A9A19C7}" destId="{CC88B35C-EEAB-4B85-B51E-A1E5FDB49B80}" srcOrd="0" destOrd="0" parTransId="{50B84EA5-A8DD-4F1E-8340-27E5B94F9D4D}" sibTransId="{FD168FC9-0053-47C6-B835-600AE8C07993}"/>
    <dgm:cxn modelId="{BDB733DF-947F-4817-9D1F-4F8C57CCB990}" type="presOf" srcId="{412179AE-F2A2-47C9-BC04-831B53F0E9C2}" destId="{7628E497-6503-41F9-9620-B2959C8FC267}" srcOrd="0" destOrd="0" presId="urn:microsoft.com/office/officeart/2008/layout/HexagonCluster"/>
    <dgm:cxn modelId="{721D9875-5D99-49B2-81C4-A539FF97BE6A}" type="presParOf" srcId="{1D3021FB-E3C4-4262-A162-E8ECD6F89158}" destId="{1772F320-AEAB-4061-A109-BB2A2BA5ACFD}" srcOrd="0" destOrd="0" presId="urn:microsoft.com/office/officeart/2008/layout/HexagonCluster"/>
    <dgm:cxn modelId="{CC38E311-D20C-4173-85FD-0B25B2208DDF}" type="presParOf" srcId="{1772F320-AEAB-4061-A109-BB2A2BA5ACFD}" destId="{45F9406D-7F48-4D3D-89DE-3A38BCDA902F}" srcOrd="0" destOrd="0" presId="urn:microsoft.com/office/officeart/2008/layout/HexagonCluster"/>
    <dgm:cxn modelId="{85BD8471-237E-4493-B940-73064B954C08}" type="presParOf" srcId="{1D3021FB-E3C4-4262-A162-E8ECD6F89158}" destId="{F1713D10-5ED9-4006-BBC4-449F4FDECDD0}" srcOrd="1" destOrd="0" presId="urn:microsoft.com/office/officeart/2008/layout/HexagonCluster"/>
    <dgm:cxn modelId="{D8E2C9C4-DA18-42D5-ADFF-6773E764A958}" type="presParOf" srcId="{F1713D10-5ED9-4006-BBC4-449F4FDECDD0}" destId="{87A8E226-B1A1-4F67-97A1-A529B13A7618}" srcOrd="0" destOrd="0" presId="urn:microsoft.com/office/officeart/2008/layout/HexagonCluster"/>
    <dgm:cxn modelId="{EA01C45A-A59F-4395-9E5F-B5F87A80B0B4}" type="presParOf" srcId="{1D3021FB-E3C4-4262-A162-E8ECD6F89158}" destId="{17090D23-2D29-4D31-B627-AD948F54C098}" srcOrd="2" destOrd="0" presId="urn:microsoft.com/office/officeart/2008/layout/HexagonCluster"/>
    <dgm:cxn modelId="{5C46448D-4651-4EBE-BF3E-CC855CBABEB4}" type="presParOf" srcId="{17090D23-2D29-4D31-B627-AD948F54C098}" destId="{D3A4FF59-031C-42A1-A2D8-F96C4DA6A0B5}" srcOrd="0" destOrd="0" presId="urn:microsoft.com/office/officeart/2008/layout/HexagonCluster"/>
    <dgm:cxn modelId="{50F8B164-342E-4AE8-B6AE-BCCC6E6BEB16}" type="presParOf" srcId="{1D3021FB-E3C4-4262-A162-E8ECD6F89158}" destId="{91BDC1E1-4361-4C81-958E-F1A6968F6529}" srcOrd="3" destOrd="0" presId="urn:microsoft.com/office/officeart/2008/layout/HexagonCluster"/>
    <dgm:cxn modelId="{7C948F11-1D53-49DC-9555-E08F2C875219}" type="presParOf" srcId="{91BDC1E1-4361-4C81-958E-F1A6968F6529}" destId="{017480B5-CDEA-4139-9384-064C472ABA6A}" srcOrd="0" destOrd="0" presId="urn:microsoft.com/office/officeart/2008/layout/HexagonCluster"/>
    <dgm:cxn modelId="{15D57C74-E4CA-4EE3-AB62-4A03E98D9782}" type="presParOf" srcId="{1D3021FB-E3C4-4262-A162-E8ECD6F89158}" destId="{BD46A9C4-BF6F-4EF8-96EE-117060EC3FA1}" srcOrd="4" destOrd="0" presId="urn:microsoft.com/office/officeart/2008/layout/HexagonCluster"/>
    <dgm:cxn modelId="{17CEEDAF-320D-415E-9EBE-4ED04896440E}" type="presParOf" srcId="{BD46A9C4-BF6F-4EF8-96EE-117060EC3FA1}" destId="{7628E497-6503-41F9-9620-B2959C8FC267}" srcOrd="0" destOrd="0" presId="urn:microsoft.com/office/officeart/2008/layout/HexagonCluster"/>
    <dgm:cxn modelId="{6041D1B3-500F-4EF0-9C67-869C2A545581}" type="presParOf" srcId="{1D3021FB-E3C4-4262-A162-E8ECD6F89158}" destId="{FDA3894A-9B32-4C9D-9E06-9B3244E0673B}" srcOrd="5" destOrd="0" presId="urn:microsoft.com/office/officeart/2008/layout/HexagonCluster"/>
    <dgm:cxn modelId="{2ABEF8C5-24D7-497A-B364-D2DA522E52EE}" type="presParOf" srcId="{FDA3894A-9B32-4C9D-9E06-9B3244E0673B}" destId="{C4763CAF-5426-493E-9ACF-258C9C5C1A0A}" srcOrd="0" destOrd="0" presId="urn:microsoft.com/office/officeart/2008/layout/HexagonCluster"/>
    <dgm:cxn modelId="{CE608214-DC36-421B-B5D9-A2975DF59D27}" type="presParOf" srcId="{1D3021FB-E3C4-4262-A162-E8ECD6F89158}" destId="{05A5C2D4-5B8B-4D49-9DB0-66145FE25BAF}" srcOrd="6" destOrd="0" presId="urn:microsoft.com/office/officeart/2008/layout/HexagonCluster"/>
    <dgm:cxn modelId="{F79363C1-0B0C-406B-B299-5E6FD008955C}" type="presParOf" srcId="{05A5C2D4-5B8B-4D49-9DB0-66145FE25BAF}" destId="{89E871A6-7BB4-4DA5-BEA7-B76C6E35E63B}" srcOrd="0" destOrd="0" presId="urn:microsoft.com/office/officeart/2008/layout/HexagonCluster"/>
    <dgm:cxn modelId="{C192A49F-1457-425F-BBD0-5D16BD21EFF9}" type="presParOf" srcId="{1D3021FB-E3C4-4262-A162-E8ECD6F89158}" destId="{5B26EAAC-AC22-41F7-B0B4-64733B208404}" srcOrd="7" destOrd="0" presId="urn:microsoft.com/office/officeart/2008/layout/HexagonCluster"/>
    <dgm:cxn modelId="{6769B10F-615A-449E-99EB-C0CC07DDF7D3}" type="presParOf" srcId="{5B26EAAC-AC22-41F7-B0B4-64733B208404}" destId="{F819BA1A-9EC8-4336-B973-97AF6DB78E6B}" srcOrd="0" destOrd="0" presId="urn:microsoft.com/office/officeart/2008/layout/HexagonCluster"/>
    <dgm:cxn modelId="{642B1189-DF19-426A-B4B7-7771EE994E05}" type="presParOf" srcId="{1D3021FB-E3C4-4262-A162-E8ECD6F89158}" destId="{C4B57C4B-286C-4BD0-A649-271CF94D418B}" srcOrd="8" destOrd="0" presId="urn:microsoft.com/office/officeart/2008/layout/HexagonCluster"/>
    <dgm:cxn modelId="{28ECC4C9-C5D5-4A13-AC0F-010FA9092A68}" type="presParOf" srcId="{C4B57C4B-286C-4BD0-A649-271CF94D418B}" destId="{7CFEF471-A971-4022-B5F7-1D3ED1477CC4}" srcOrd="0" destOrd="0" presId="urn:microsoft.com/office/officeart/2008/layout/HexagonCluster"/>
    <dgm:cxn modelId="{1700FCFD-213F-4659-A3A6-0CD0DBDED0A2}" type="presParOf" srcId="{1D3021FB-E3C4-4262-A162-E8ECD6F89158}" destId="{D8A82A15-0ED1-4995-BB96-5AC6E4CA43B6}" srcOrd="9" destOrd="0" presId="urn:microsoft.com/office/officeart/2008/layout/HexagonCluster"/>
    <dgm:cxn modelId="{CED45D74-2146-426F-97C1-2862BECB9348}" type="presParOf" srcId="{D8A82A15-0ED1-4995-BB96-5AC6E4CA43B6}" destId="{DCC84B1B-D5EB-45A6-8086-235134216D26}" srcOrd="0" destOrd="0" presId="urn:microsoft.com/office/officeart/2008/layout/HexagonCluster"/>
    <dgm:cxn modelId="{4F83E2D4-D738-43EB-A570-7557FD949479}" type="presParOf" srcId="{1D3021FB-E3C4-4262-A162-E8ECD6F89158}" destId="{98F3A551-57C4-4765-A254-3728C28140AE}" srcOrd="10" destOrd="0" presId="urn:microsoft.com/office/officeart/2008/layout/HexagonCluster"/>
    <dgm:cxn modelId="{BD09BDF1-1F7D-4966-B64E-E30D4178ECD2}" type="presParOf" srcId="{98F3A551-57C4-4765-A254-3728C28140AE}" destId="{1B58E9E1-94E1-421D-A8C2-C2E922E9C011}" srcOrd="0" destOrd="0" presId="urn:microsoft.com/office/officeart/2008/layout/HexagonCluster"/>
    <dgm:cxn modelId="{170E9144-1FFC-42D2-A6E1-32EC4ADE15D9}" type="presParOf" srcId="{1D3021FB-E3C4-4262-A162-E8ECD6F89158}" destId="{915A556F-CB01-4B13-8AAB-FF9FA2C99A68}" srcOrd="11" destOrd="0" presId="urn:microsoft.com/office/officeart/2008/layout/HexagonCluster"/>
    <dgm:cxn modelId="{99A395E5-5CD5-43C0-B873-E08810B8500C}" type="presParOf" srcId="{915A556F-CB01-4B13-8AAB-FF9FA2C99A68}" destId="{A1F09551-C5A7-4D83-B65D-E82A20E26C3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69440-C8DD-41C8-85F7-5FF1D1E7D16A}" type="doc">
      <dgm:prSet loTypeId="urn:microsoft.com/office/officeart/2005/8/layout/radial4" loCatId="relationship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nb-NO"/>
        </a:p>
      </dgm:t>
    </dgm:pt>
    <dgm:pt modelId="{0EB06DFA-A231-41E6-9863-F8C201759BB3}">
      <dgm:prSet phldrT="[Tekst]" custT="1"/>
      <dgm:spPr>
        <a:xfrm>
          <a:off x="2770058" y="898525"/>
          <a:ext cx="1335214" cy="1228205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nb-NO" sz="1200">
              <a:latin typeface="+mn-lt"/>
              <a:ea typeface="+mn-ea"/>
              <a:cs typeface="+mn-cs"/>
            </a:rPr>
            <a:t>Undervisnings-</a:t>
          </a:r>
          <a:br>
            <a:rPr lang="nb-NO" sz="1200">
              <a:latin typeface="+mn-lt"/>
              <a:ea typeface="+mn-ea"/>
              <a:cs typeface="+mn-cs"/>
            </a:rPr>
          </a:br>
          <a:r>
            <a:rPr lang="nb-NO" sz="1200">
              <a:latin typeface="+mn-lt"/>
              <a:ea typeface="+mn-ea"/>
              <a:cs typeface="+mn-cs"/>
            </a:rPr>
            <a:t>praksis</a:t>
          </a:r>
        </a:p>
        <a:p>
          <a:pPr algn="ctr">
            <a:buNone/>
          </a:pPr>
          <a:r>
            <a:rPr lang="nb-NO" sz="1100">
              <a:latin typeface="+mn-lt"/>
              <a:ea typeface="+mn-ea"/>
              <a:cs typeface="+mn-cs"/>
            </a:rPr>
            <a:t>(Lærervurdert)</a:t>
          </a:r>
        </a:p>
      </dgm:t>
    </dgm:pt>
    <dgm:pt modelId="{307F56B7-06CA-44A3-A8EE-6FDC20B02E1A}" type="parTrans" cxnId="{384D6370-3A37-4C6C-B242-87526F39BA31}">
      <dgm:prSet/>
      <dgm:spPr/>
      <dgm:t>
        <a:bodyPr/>
        <a:lstStyle/>
        <a:p>
          <a:pPr algn="ctr"/>
          <a:endParaRPr lang="nb-NO"/>
        </a:p>
      </dgm:t>
    </dgm:pt>
    <dgm:pt modelId="{27DA917F-5815-417E-9764-3FEB34C2D5F0}" type="sibTrans" cxnId="{384D6370-3A37-4C6C-B242-87526F39BA31}">
      <dgm:prSet/>
      <dgm:spPr/>
      <dgm:t>
        <a:bodyPr/>
        <a:lstStyle/>
        <a:p>
          <a:pPr algn="ctr"/>
          <a:endParaRPr lang="nb-NO"/>
        </a:p>
      </dgm:t>
    </dgm:pt>
    <dgm:pt modelId="{7E3F913B-97D9-43B5-8F79-5CEBE07F3F37}">
      <dgm:prSet phldrT="[Tekst]" custT="1"/>
      <dgm:spPr>
        <a:xfrm>
          <a:off x="1007" y="1649468"/>
          <a:ext cx="1299485" cy="1039588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>
            <a:buNone/>
          </a:pPr>
          <a:r>
            <a:rPr lang="nb-NO" sz="1200" dirty="0">
              <a:latin typeface="+mn-lt"/>
              <a:ea typeface="+mn-ea"/>
              <a:cs typeface="+mn-cs"/>
            </a:rPr>
            <a:t>Profesjons-tilfredshet</a:t>
          </a:r>
        </a:p>
        <a:p>
          <a:pPr algn="ctr">
            <a:buNone/>
          </a:pPr>
          <a:r>
            <a:rPr lang="nb-NO" sz="1100" dirty="0">
              <a:latin typeface="Calibri"/>
              <a:ea typeface="+mn-ea"/>
              <a:cs typeface="+mn-cs"/>
            </a:rPr>
            <a:t>(Lærervurdert)</a:t>
          </a:r>
        </a:p>
      </dgm:t>
    </dgm:pt>
    <dgm:pt modelId="{3B6EC166-89DA-46C7-A657-9A2CB539DB0F}" type="parTrans" cxnId="{2918F4E0-B0D8-477C-A369-66157F915884}">
      <dgm:prSet/>
      <dgm:spPr>
        <a:xfrm rot="10004529">
          <a:off x="674529" y="1819609"/>
          <a:ext cx="2077855" cy="222785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algn="ctr"/>
          <a:endParaRPr lang="nb-NO"/>
        </a:p>
      </dgm:t>
    </dgm:pt>
    <dgm:pt modelId="{3F1D2090-8F0A-4726-962C-11946BC8B3A0}" type="sibTrans" cxnId="{2918F4E0-B0D8-477C-A369-66157F915884}">
      <dgm:prSet/>
      <dgm:spPr/>
      <dgm:t>
        <a:bodyPr/>
        <a:lstStyle/>
        <a:p>
          <a:pPr algn="ctr"/>
          <a:endParaRPr lang="nb-NO"/>
        </a:p>
      </dgm:t>
    </dgm:pt>
    <dgm:pt modelId="{0BC03ED8-CE11-4515-9255-FCC279FA39CD}">
      <dgm:prSet phldrT="[Tekst]" custT="1"/>
      <dgm:spPr>
        <a:xfrm>
          <a:off x="1015" y="141924"/>
          <a:ext cx="1299485" cy="1039588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>
            <a:buNone/>
          </a:pPr>
          <a:r>
            <a:rPr lang="nb-NO" sz="1200" dirty="0">
              <a:latin typeface="+mn-lt"/>
              <a:ea typeface="+mn-ea"/>
              <a:cs typeface="+mn-cs"/>
            </a:rPr>
            <a:t>Profesjonelle læringsfellesskap</a:t>
          </a:r>
        </a:p>
        <a:p>
          <a:pPr algn="ctr">
            <a:buNone/>
          </a:pPr>
          <a:r>
            <a:rPr lang="nb-NO" sz="1100" dirty="0">
              <a:latin typeface="Calibri"/>
              <a:ea typeface="+mn-ea"/>
              <a:cs typeface="+mn-cs"/>
            </a:rPr>
            <a:t>(Lærervurdert) </a:t>
          </a:r>
        </a:p>
      </dgm:t>
    </dgm:pt>
    <dgm:pt modelId="{6BA6D06C-F2D0-460A-9F95-C8305DD5B7DC}" type="parTrans" cxnId="{3EB97E4C-CA3B-4B9B-9AE5-462AF46EA80C}">
      <dgm:prSet/>
      <dgm:spPr>
        <a:xfrm rot="11818721">
          <a:off x="1250988" y="970779"/>
          <a:ext cx="1521742" cy="213842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algn="ctr"/>
          <a:endParaRPr lang="nb-NO"/>
        </a:p>
      </dgm:t>
    </dgm:pt>
    <dgm:pt modelId="{1ED00866-E425-4ADB-9853-5C913D0CCAB1}" type="sibTrans" cxnId="{3EB97E4C-CA3B-4B9B-9AE5-462AF46EA80C}">
      <dgm:prSet/>
      <dgm:spPr/>
      <dgm:t>
        <a:bodyPr/>
        <a:lstStyle/>
        <a:p>
          <a:pPr algn="ctr"/>
          <a:endParaRPr lang="nb-NO"/>
        </a:p>
      </dgm:t>
    </dgm:pt>
    <dgm:pt modelId="{E6C0AE34-AD8D-48A6-B5A6-659C784D333F}" type="pres">
      <dgm:prSet presAssocID="{18269440-C8DD-41C8-85F7-5FF1D1E7D16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9528F8-C541-4322-902D-5A2A6ADCFFC5}" type="pres">
      <dgm:prSet presAssocID="{0EB06DFA-A231-41E6-9863-F8C201759BB3}" presName="centerShape" presStyleLbl="node0" presStyleIdx="0" presStyleCnt="1" custScaleX="107661" custScaleY="76901" custLinFactNeighborX="34376" custLinFactNeighborY="-12598"/>
      <dgm:spPr>
        <a:prstGeom prst="roundRect">
          <a:avLst/>
        </a:prstGeom>
      </dgm:spPr>
    </dgm:pt>
    <dgm:pt modelId="{DD0DAAB3-3F17-4EC3-A7FF-28D3CC0ABC2C}" type="pres">
      <dgm:prSet presAssocID="{3B6EC166-89DA-46C7-A657-9A2CB539DB0F}" presName="parTrans" presStyleLbl="bgSibTrans2D1" presStyleIdx="0" presStyleCnt="2" custScaleX="97069" custScaleY="29945" custLinFactNeighborX="2477"/>
      <dgm:spPr/>
    </dgm:pt>
    <dgm:pt modelId="{5F50AEAF-FC84-4A02-8599-66371D4D1B95}" type="pres">
      <dgm:prSet presAssocID="{7E3F913B-97D9-43B5-8F79-5CEBE07F3F37}" presName="node" presStyleLbl="node1" presStyleIdx="0" presStyleCnt="2" custScaleX="113328" custScaleY="101185" custRadScaleRad="77238" custRadScaleInc="-42608">
        <dgm:presLayoutVars>
          <dgm:bulletEnabled val="1"/>
        </dgm:presLayoutVars>
      </dgm:prSet>
      <dgm:spPr/>
    </dgm:pt>
    <dgm:pt modelId="{F309F3D0-2488-4E8D-8189-2DC4BFAFF1B8}" type="pres">
      <dgm:prSet presAssocID="{6BA6D06C-F2D0-460A-9F95-C8305DD5B7DC}" presName="parTrans" presStyleLbl="bgSibTrans2D1" presStyleIdx="1" presStyleCnt="2" custScaleX="71524" custScaleY="29945" custLinFactNeighborX="14024" custLinFactNeighborY="16338"/>
      <dgm:spPr/>
    </dgm:pt>
    <dgm:pt modelId="{184BA7F3-35DC-46DF-89D8-ECC5CCFC3DA0}" type="pres">
      <dgm:prSet presAssocID="{0BC03ED8-CE11-4515-9255-FCC279FA39CD}" presName="node" presStyleLbl="node1" presStyleIdx="1" presStyleCnt="2" custScaleX="113328" custScaleY="101185" custRadScaleRad="105015" custRadScaleInc="-118184">
        <dgm:presLayoutVars>
          <dgm:bulletEnabled val="1"/>
        </dgm:presLayoutVars>
      </dgm:prSet>
      <dgm:spPr/>
    </dgm:pt>
  </dgm:ptLst>
  <dgm:cxnLst>
    <dgm:cxn modelId="{3E8C5F06-5C4B-493B-A3F7-22D63D0D2E71}" type="presOf" srcId="{6BA6D06C-F2D0-460A-9F95-C8305DD5B7DC}" destId="{F309F3D0-2488-4E8D-8189-2DC4BFAFF1B8}" srcOrd="0" destOrd="0" presId="urn:microsoft.com/office/officeart/2005/8/layout/radial4"/>
    <dgm:cxn modelId="{97A7380E-446B-4573-9F68-EB527190F541}" type="presOf" srcId="{3B6EC166-89DA-46C7-A657-9A2CB539DB0F}" destId="{DD0DAAB3-3F17-4EC3-A7FF-28D3CC0ABC2C}" srcOrd="0" destOrd="0" presId="urn:microsoft.com/office/officeart/2005/8/layout/radial4"/>
    <dgm:cxn modelId="{B172B913-3B13-4ED5-A256-08C6F22636A0}" type="presOf" srcId="{0BC03ED8-CE11-4515-9255-FCC279FA39CD}" destId="{184BA7F3-35DC-46DF-89D8-ECC5CCFC3DA0}" srcOrd="0" destOrd="0" presId="urn:microsoft.com/office/officeart/2005/8/layout/radial4"/>
    <dgm:cxn modelId="{6A7E3F31-3307-4003-B065-066A86FB8424}" type="presOf" srcId="{18269440-C8DD-41C8-85F7-5FF1D1E7D16A}" destId="{E6C0AE34-AD8D-48A6-B5A6-659C784D333F}" srcOrd="0" destOrd="0" presId="urn:microsoft.com/office/officeart/2005/8/layout/radial4"/>
    <dgm:cxn modelId="{3EB97E4C-CA3B-4B9B-9AE5-462AF46EA80C}" srcId="{0EB06DFA-A231-41E6-9863-F8C201759BB3}" destId="{0BC03ED8-CE11-4515-9255-FCC279FA39CD}" srcOrd="1" destOrd="0" parTransId="{6BA6D06C-F2D0-460A-9F95-C8305DD5B7DC}" sibTransId="{1ED00866-E425-4ADB-9853-5C913D0CCAB1}"/>
    <dgm:cxn modelId="{FEE9894C-2848-4E44-B49A-EFF40D8369BA}" type="presOf" srcId="{7E3F913B-97D9-43B5-8F79-5CEBE07F3F37}" destId="{5F50AEAF-FC84-4A02-8599-66371D4D1B95}" srcOrd="0" destOrd="0" presId="urn:microsoft.com/office/officeart/2005/8/layout/radial4"/>
    <dgm:cxn modelId="{384D6370-3A37-4C6C-B242-87526F39BA31}" srcId="{18269440-C8DD-41C8-85F7-5FF1D1E7D16A}" destId="{0EB06DFA-A231-41E6-9863-F8C201759BB3}" srcOrd="0" destOrd="0" parTransId="{307F56B7-06CA-44A3-A8EE-6FDC20B02E1A}" sibTransId="{27DA917F-5815-417E-9764-3FEB34C2D5F0}"/>
    <dgm:cxn modelId="{2918F4E0-B0D8-477C-A369-66157F915884}" srcId="{0EB06DFA-A231-41E6-9863-F8C201759BB3}" destId="{7E3F913B-97D9-43B5-8F79-5CEBE07F3F37}" srcOrd="0" destOrd="0" parTransId="{3B6EC166-89DA-46C7-A657-9A2CB539DB0F}" sibTransId="{3F1D2090-8F0A-4726-962C-11946BC8B3A0}"/>
    <dgm:cxn modelId="{F77337E7-CA55-4CD6-ADA6-057B409ED92C}" type="presOf" srcId="{0EB06DFA-A231-41E6-9863-F8C201759BB3}" destId="{179528F8-C541-4322-902D-5A2A6ADCFFC5}" srcOrd="0" destOrd="0" presId="urn:microsoft.com/office/officeart/2005/8/layout/radial4"/>
    <dgm:cxn modelId="{1BDD0B28-656C-4548-9E7D-F0648D07E112}" type="presParOf" srcId="{E6C0AE34-AD8D-48A6-B5A6-659C784D333F}" destId="{179528F8-C541-4322-902D-5A2A6ADCFFC5}" srcOrd="0" destOrd="0" presId="urn:microsoft.com/office/officeart/2005/8/layout/radial4"/>
    <dgm:cxn modelId="{1F3E3844-B1F8-49F1-A597-16D651FF7DC0}" type="presParOf" srcId="{E6C0AE34-AD8D-48A6-B5A6-659C784D333F}" destId="{DD0DAAB3-3F17-4EC3-A7FF-28D3CC0ABC2C}" srcOrd="1" destOrd="0" presId="urn:microsoft.com/office/officeart/2005/8/layout/radial4"/>
    <dgm:cxn modelId="{5A35DFA6-2DE8-4BFB-9C60-91D2B0B94B9F}" type="presParOf" srcId="{E6C0AE34-AD8D-48A6-B5A6-659C784D333F}" destId="{5F50AEAF-FC84-4A02-8599-66371D4D1B95}" srcOrd="2" destOrd="0" presId="urn:microsoft.com/office/officeart/2005/8/layout/radial4"/>
    <dgm:cxn modelId="{1058DEC1-9AAB-4FB0-BE34-60358D88F618}" type="presParOf" srcId="{E6C0AE34-AD8D-48A6-B5A6-659C784D333F}" destId="{F309F3D0-2488-4E8D-8189-2DC4BFAFF1B8}" srcOrd="3" destOrd="0" presId="urn:microsoft.com/office/officeart/2005/8/layout/radial4"/>
    <dgm:cxn modelId="{93381694-442B-4F75-A5D7-1B43BA6C8EC1}" type="presParOf" srcId="{E6C0AE34-AD8D-48A6-B5A6-659C784D333F}" destId="{184BA7F3-35DC-46DF-89D8-ECC5CCFC3DA0}" srcOrd="4" destOrd="0" presId="urn:microsoft.com/office/officeart/2005/8/layout/radial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269440-C8DD-41C8-85F7-5FF1D1E7D16A}" type="doc">
      <dgm:prSet loTypeId="urn:microsoft.com/office/officeart/2005/8/layout/radial4" loCatId="relationship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nb-NO"/>
        </a:p>
      </dgm:t>
    </dgm:pt>
    <dgm:pt modelId="{0EB06DFA-A231-41E6-9863-F8C201759BB3}">
      <dgm:prSet phldrT="[Tekst]" custT="1"/>
      <dgm:spPr>
        <a:xfrm>
          <a:off x="2770058" y="898525"/>
          <a:ext cx="1335214" cy="1228205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nb-NO" sz="1200">
              <a:latin typeface="+mn-lt"/>
              <a:ea typeface="+mn-ea"/>
              <a:cs typeface="+mn-cs"/>
            </a:rPr>
            <a:t>Undervisnings-</a:t>
          </a:r>
          <a:br>
            <a:rPr lang="nb-NO" sz="1200">
              <a:latin typeface="+mn-lt"/>
              <a:ea typeface="+mn-ea"/>
              <a:cs typeface="+mn-cs"/>
            </a:rPr>
          </a:br>
          <a:r>
            <a:rPr lang="nb-NO" sz="1200">
              <a:latin typeface="+mn-lt"/>
              <a:ea typeface="+mn-ea"/>
              <a:cs typeface="+mn-cs"/>
            </a:rPr>
            <a:t>praksis</a:t>
          </a:r>
        </a:p>
        <a:p>
          <a:pPr algn="ctr">
            <a:buNone/>
          </a:pPr>
          <a:r>
            <a:rPr lang="nb-NO" sz="1100">
              <a:latin typeface="+mn-lt"/>
              <a:ea typeface="+mn-ea"/>
              <a:cs typeface="+mn-cs"/>
            </a:rPr>
            <a:t>(Lærervurdert)</a:t>
          </a:r>
        </a:p>
      </dgm:t>
    </dgm:pt>
    <dgm:pt modelId="{307F56B7-06CA-44A3-A8EE-6FDC20B02E1A}" type="parTrans" cxnId="{384D6370-3A37-4C6C-B242-87526F39BA31}">
      <dgm:prSet/>
      <dgm:spPr/>
      <dgm:t>
        <a:bodyPr/>
        <a:lstStyle/>
        <a:p>
          <a:pPr algn="ctr"/>
          <a:endParaRPr lang="nb-NO"/>
        </a:p>
      </dgm:t>
    </dgm:pt>
    <dgm:pt modelId="{27DA917F-5815-417E-9764-3FEB34C2D5F0}" type="sibTrans" cxnId="{384D6370-3A37-4C6C-B242-87526F39BA31}">
      <dgm:prSet/>
      <dgm:spPr/>
      <dgm:t>
        <a:bodyPr/>
        <a:lstStyle/>
        <a:p>
          <a:pPr algn="ctr"/>
          <a:endParaRPr lang="nb-NO"/>
        </a:p>
      </dgm:t>
    </dgm:pt>
    <dgm:pt modelId="{7E3F913B-97D9-43B5-8F79-5CEBE07F3F37}">
      <dgm:prSet phldrT="[Tekst]" custT="1"/>
      <dgm:spPr>
        <a:xfrm>
          <a:off x="1007" y="1649468"/>
          <a:ext cx="1299485" cy="1039588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>
            <a:buNone/>
          </a:pPr>
          <a:r>
            <a:rPr lang="nb-NO" sz="1200" dirty="0">
              <a:latin typeface="+mn-lt"/>
              <a:ea typeface="+mn-ea"/>
              <a:cs typeface="+mn-cs"/>
            </a:rPr>
            <a:t>Profesjons-tilfredshet</a:t>
          </a:r>
        </a:p>
        <a:p>
          <a:pPr algn="ctr">
            <a:buNone/>
          </a:pPr>
          <a:r>
            <a:rPr lang="nb-NO" sz="1100" dirty="0">
              <a:latin typeface="Calibri"/>
              <a:ea typeface="+mn-ea"/>
              <a:cs typeface="+mn-cs"/>
            </a:rPr>
            <a:t>(Lærervurdert)</a:t>
          </a:r>
        </a:p>
      </dgm:t>
    </dgm:pt>
    <dgm:pt modelId="{3B6EC166-89DA-46C7-A657-9A2CB539DB0F}" type="parTrans" cxnId="{2918F4E0-B0D8-477C-A369-66157F915884}">
      <dgm:prSet/>
      <dgm:spPr>
        <a:xfrm rot="10004529">
          <a:off x="674529" y="1819609"/>
          <a:ext cx="2077855" cy="222785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algn="ctr"/>
          <a:endParaRPr lang="nb-NO"/>
        </a:p>
      </dgm:t>
    </dgm:pt>
    <dgm:pt modelId="{3F1D2090-8F0A-4726-962C-11946BC8B3A0}" type="sibTrans" cxnId="{2918F4E0-B0D8-477C-A369-66157F915884}">
      <dgm:prSet/>
      <dgm:spPr/>
      <dgm:t>
        <a:bodyPr/>
        <a:lstStyle/>
        <a:p>
          <a:pPr algn="ctr"/>
          <a:endParaRPr lang="nb-NO"/>
        </a:p>
      </dgm:t>
    </dgm:pt>
    <dgm:pt modelId="{0BC03ED8-CE11-4515-9255-FCC279FA39CD}">
      <dgm:prSet phldrT="[Tekst]" custT="1"/>
      <dgm:spPr>
        <a:xfrm>
          <a:off x="1015" y="141924"/>
          <a:ext cx="1299485" cy="1039588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>
            <a:buNone/>
          </a:pPr>
          <a:r>
            <a:rPr lang="nb-NO" sz="1200" dirty="0">
              <a:latin typeface="+mn-lt"/>
              <a:ea typeface="+mn-ea"/>
              <a:cs typeface="+mn-cs"/>
            </a:rPr>
            <a:t>Profesjonelle læringsfellesskap</a:t>
          </a:r>
        </a:p>
        <a:p>
          <a:pPr algn="ctr">
            <a:buNone/>
          </a:pPr>
          <a:r>
            <a:rPr lang="nb-NO" sz="1100" dirty="0">
              <a:latin typeface="Calibri"/>
              <a:ea typeface="+mn-ea"/>
              <a:cs typeface="+mn-cs"/>
            </a:rPr>
            <a:t>(Lærervurdert) </a:t>
          </a:r>
        </a:p>
      </dgm:t>
    </dgm:pt>
    <dgm:pt modelId="{6BA6D06C-F2D0-460A-9F95-C8305DD5B7DC}" type="parTrans" cxnId="{3EB97E4C-CA3B-4B9B-9AE5-462AF46EA80C}">
      <dgm:prSet/>
      <dgm:spPr>
        <a:xfrm rot="11818721">
          <a:off x="1250988" y="970779"/>
          <a:ext cx="1521742" cy="213842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algn="ctr"/>
          <a:endParaRPr lang="nb-NO"/>
        </a:p>
      </dgm:t>
    </dgm:pt>
    <dgm:pt modelId="{1ED00866-E425-4ADB-9853-5C913D0CCAB1}" type="sibTrans" cxnId="{3EB97E4C-CA3B-4B9B-9AE5-462AF46EA80C}">
      <dgm:prSet/>
      <dgm:spPr/>
      <dgm:t>
        <a:bodyPr/>
        <a:lstStyle/>
        <a:p>
          <a:pPr algn="ctr"/>
          <a:endParaRPr lang="nb-NO"/>
        </a:p>
      </dgm:t>
    </dgm:pt>
    <dgm:pt modelId="{E6C0AE34-AD8D-48A6-B5A6-659C784D333F}" type="pres">
      <dgm:prSet presAssocID="{18269440-C8DD-41C8-85F7-5FF1D1E7D16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9528F8-C541-4322-902D-5A2A6ADCFFC5}" type="pres">
      <dgm:prSet presAssocID="{0EB06DFA-A231-41E6-9863-F8C201759BB3}" presName="centerShape" presStyleLbl="node0" presStyleIdx="0" presStyleCnt="1" custScaleX="107661" custScaleY="76901" custLinFactNeighborX="34376" custLinFactNeighborY="-12598"/>
      <dgm:spPr>
        <a:prstGeom prst="roundRect">
          <a:avLst/>
        </a:prstGeom>
      </dgm:spPr>
    </dgm:pt>
    <dgm:pt modelId="{DD0DAAB3-3F17-4EC3-A7FF-28D3CC0ABC2C}" type="pres">
      <dgm:prSet presAssocID="{3B6EC166-89DA-46C7-A657-9A2CB539DB0F}" presName="parTrans" presStyleLbl="bgSibTrans2D1" presStyleIdx="0" presStyleCnt="2" custScaleX="97069" custScaleY="29945" custLinFactNeighborX="2477"/>
      <dgm:spPr/>
    </dgm:pt>
    <dgm:pt modelId="{5F50AEAF-FC84-4A02-8599-66371D4D1B95}" type="pres">
      <dgm:prSet presAssocID="{7E3F913B-97D9-43B5-8F79-5CEBE07F3F37}" presName="node" presStyleLbl="node1" presStyleIdx="0" presStyleCnt="2" custScaleX="113328" custScaleY="101185" custRadScaleRad="77238" custRadScaleInc="-42608">
        <dgm:presLayoutVars>
          <dgm:bulletEnabled val="1"/>
        </dgm:presLayoutVars>
      </dgm:prSet>
      <dgm:spPr/>
    </dgm:pt>
    <dgm:pt modelId="{F309F3D0-2488-4E8D-8189-2DC4BFAFF1B8}" type="pres">
      <dgm:prSet presAssocID="{6BA6D06C-F2D0-460A-9F95-C8305DD5B7DC}" presName="parTrans" presStyleLbl="bgSibTrans2D1" presStyleIdx="1" presStyleCnt="2" custScaleX="71524" custScaleY="29945" custLinFactNeighborX="14024" custLinFactNeighborY="16338"/>
      <dgm:spPr/>
    </dgm:pt>
    <dgm:pt modelId="{184BA7F3-35DC-46DF-89D8-ECC5CCFC3DA0}" type="pres">
      <dgm:prSet presAssocID="{0BC03ED8-CE11-4515-9255-FCC279FA39CD}" presName="node" presStyleLbl="node1" presStyleIdx="1" presStyleCnt="2" custScaleX="113328" custScaleY="101185" custRadScaleRad="105015" custRadScaleInc="-118184">
        <dgm:presLayoutVars>
          <dgm:bulletEnabled val="1"/>
        </dgm:presLayoutVars>
      </dgm:prSet>
      <dgm:spPr/>
    </dgm:pt>
  </dgm:ptLst>
  <dgm:cxnLst>
    <dgm:cxn modelId="{3E8C5F06-5C4B-493B-A3F7-22D63D0D2E71}" type="presOf" srcId="{6BA6D06C-F2D0-460A-9F95-C8305DD5B7DC}" destId="{F309F3D0-2488-4E8D-8189-2DC4BFAFF1B8}" srcOrd="0" destOrd="0" presId="urn:microsoft.com/office/officeart/2005/8/layout/radial4"/>
    <dgm:cxn modelId="{97A7380E-446B-4573-9F68-EB527190F541}" type="presOf" srcId="{3B6EC166-89DA-46C7-A657-9A2CB539DB0F}" destId="{DD0DAAB3-3F17-4EC3-A7FF-28D3CC0ABC2C}" srcOrd="0" destOrd="0" presId="urn:microsoft.com/office/officeart/2005/8/layout/radial4"/>
    <dgm:cxn modelId="{B172B913-3B13-4ED5-A256-08C6F22636A0}" type="presOf" srcId="{0BC03ED8-CE11-4515-9255-FCC279FA39CD}" destId="{184BA7F3-35DC-46DF-89D8-ECC5CCFC3DA0}" srcOrd="0" destOrd="0" presId="urn:microsoft.com/office/officeart/2005/8/layout/radial4"/>
    <dgm:cxn modelId="{6A7E3F31-3307-4003-B065-066A86FB8424}" type="presOf" srcId="{18269440-C8DD-41C8-85F7-5FF1D1E7D16A}" destId="{E6C0AE34-AD8D-48A6-B5A6-659C784D333F}" srcOrd="0" destOrd="0" presId="urn:microsoft.com/office/officeart/2005/8/layout/radial4"/>
    <dgm:cxn modelId="{3EB97E4C-CA3B-4B9B-9AE5-462AF46EA80C}" srcId="{0EB06DFA-A231-41E6-9863-F8C201759BB3}" destId="{0BC03ED8-CE11-4515-9255-FCC279FA39CD}" srcOrd="1" destOrd="0" parTransId="{6BA6D06C-F2D0-460A-9F95-C8305DD5B7DC}" sibTransId="{1ED00866-E425-4ADB-9853-5C913D0CCAB1}"/>
    <dgm:cxn modelId="{FEE9894C-2848-4E44-B49A-EFF40D8369BA}" type="presOf" srcId="{7E3F913B-97D9-43B5-8F79-5CEBE07F3F37}" destId="{5F50AEAF-FC84-4A02-8599-66371D4D1B95}" srcOrd="0" destOrd="0" presId="urn:microsoft.com/office/officeart/2005/8/layout/radial4"/>
    <dgm:cxn modelId="{384D6370-3A37-4C6C-B242-87526F39BA31}" srcId="{18269440-C8DD-41C8-85F7-5FF1D1E7D16A}" destId="{0EB06DFA-A231-41E6-9863-F8C201759BB3}" srcOrd="0" destOrd="0" parTransId="{307F56B7-06CA-44A3-A8EE-6FDC20B02E1A}" sibTransId="{27DA917F-5815-417E-9764-3FEB34C2D5F0}"/>
    <dgm:cxn modelId="{2918F4E0-B0D8-477C-A369-66157F915884}" srcId="{0EB06DFA-A231-41E6-9863-F8C201759BB3}" destId="{7E3F913B-97D9-43B5-8F79-5CEBE07F3F37}" srcOrd="0" destOrd="0" parTransId="{3B6EC166-89DA-46C7-A657-9A2CB539DB0F}" sibTransId="{3F1D2090-8F0A-4726-962C-11946BC8B3A0}"/>
    <dgm:cxn modelId="{F77337E7-CA55-4CD6-ADA6-057B409ED92C}" type="presOf" srcId="{0EB06DFA-A231-41E6-9863-F8C201759BB3}" destId="{179528F8-C541-4322-902D-5A2A6ADCFFC5}" srcOrd="0" destOrd="0" presId="urn:microsoft.com/office/officeart/2005/8/layout/radial4"/>
    <dgm:cxn modelId="{1BDD0B28-656C-4548-9E7D-F0648D07E112}" type="presParOf" srcId="{E6C0AE34-AD8D-48A6-B5A6-659C784D333F}" destId="{179528F8-C541-4322-902D-5A2A6ADCFFC5}" srcOrd="0" destOrd="0" presId="urn:microsoft.com/office/officeart/2005/8/layout/radial4"/>
    <dgm:cxn modelId="{1F3E3844-B1F8-49F1-A597-16D651FF7DC0}" type="presParOf" srcId="{E6C0AE34-AD8D-48A6-B5A6-659C784D333F}" destId="{DD0DAAB3-3F17-4EC3-A7FF-28D3CC0ABC2C}" srcOrd="1" destOrd="0" presId="urn:microsoft.com/office/officeart/2005/8/layout/radial4"/>
    <dgm:cxn modelId="{5A35DFA6-2DE8-4BFB-9C60-91D2B0B94B9F}" type="presParOf" srcId="{E6C0AE34-AD8D-48A6-B5A6-659C784D333F}" destId="{5F50AEAF-FC84-4A02-8599-66371D4D1B95}" srcOrd="2" destOrd="0" presId="urn:microsoft.com/office/officeart/2005/8/layout/radial4"/>
    <dgm:cxn modelId="{1058DEC1-9AAB-4FB0-BE34-60358D88F618}" type="presParOf" srcId="{E6C0AE34-AD8D-48A6-B5A6-659C784D333F}" destId="{F309F3D0-2488-4E8D-8189-2DC4BFAFF1B8}" srcOrd="3" destOrd="0" presId="urn:microsoft.com/office/officeart/2005/8/layout/radial4"/>
    <dgm:cxn modelId="{93381694-442B-4F75-A5D7-1B43BA6C8EC1}" type="presParOf" srcId="{E6C0AE34-AD8D-48A6-B5A6-659C784D333F}" destId="{184BA7F3-35DC-46DF-89D8-ECC5CCFC3DA0}" srcOrd="4" destOrd="0" presId="urn:microsoft.com/office/officeart/2005/8/layout/radial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9406D-7F48-4D3D-89DE-3A38BCDA902F}">
      <dsp:nvSpPr>
        <dsp:cNvPr id="0" name=""/>
        <dsp:cNvSpPr/>
      </dsp:nvSpPr>
      <dsp:spPr>
        <a:xfrm>
          <a:off x="2173137" y="2027526"/>
          <a:ext cx="1432175" cy="123478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fellesskap</a:t>
          </a:r>
        </a:p>
      </dsp:txBody>
      <dsp:txXfrm>
        <a:off x="2395384" y="2219141"/>
        <a:ext cx="987681" cy="851555"/>
      </dsp:txXfrm>
    </dsp:sp>
    <dsp:sp modelId="{87A8E226-B1A1-4F67-97A1-A529B13A7618}">
      <dsp:nvSpPr>
        <dsp:cNvPr id="0" name=""/>
        <dsp:cNvSpPr/>
      </dsp:nvSpPr>
      <dsp:spPr>
        <a:xfrm>
          <a:off x="2210343" y="2572659"/>
          <a:ext cx="167681" cy="1445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4FF59-031C-42A1-A2D8-F96C4DA6A0B5}">
      <dsp:nvSpPr>
        <dsp:cNvPr id="0" name=""/>
        <dsp:cNvSpPr/>
      </dsp:nvSpPr>
      <dsp:spPr>
        <a:xfrm>
          <a:off x="948907" y="1364298"/>
          <a:ext cx="1432175" cy="12347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480B5-CDEA-4139-9384-064C472ABA6A}">
      <dsp:nvSpPr>
        <dsp:cNvPr id="0" name=""/>
        <dsp:cNvSpPr/>
      </dsp:nvSpPr>
      <dsp:spPr>
        <a:xfrm>
          <a:off x="1923908" y="2435968"/>
          <a:ext cx="167681" cy="1445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8E497-6503-41F9-9620-B2959C8FC267}">
      <dsp:nvSpPr>
        <dsp:cNvPr id="0" name=""/>
        <dsp:cNvSpPr/>
      </dsp:nvSpPr>
      <dsp:spPr>
        <a:xfrm>
          <a:off x="3393289" y="1349618"/>
          <a:ext cx="1432175" cy="123478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læring</a:t>
          </a:r>
        </a:p>
      </dsp:txBody>
      <dsp:txXfrm>
        <a:off x="3615536" y="1541233"/>
        <a:ext cx="987681" cy="851555"/>
      </dsp:txXfrm>
    </dsp:sp>
    <dsp:sp modelId="{C4763CAF-5426-493E-9ACF-258C9C5C1A0A}">
      <dsp:nvSpPr>
        <dsp:cNvPr id="0" name=""/>
        <dsp:cNvSpPr/>
      </dsp:nvSpPr>
      <dsp:spPr>
        <a:xfrm>
          <a:off x="4372367" y="2419983"/>
          <a:ext cx="167681" cy="1445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871A6-7BB4-4DA5-BEA7-B76C6E35E63B}">
      <dsp:nvSpPr>
        <dsp:cNvPr id="0" name=""/>
        <dsp:cNvSpPr/>
      </dsp:nvSpPr>
      <dsp:spPr>
        <a:xfrm>
          <a:off x="4613441" y="2027526"/>
          <a:ext cx="1432175" cy="123478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9BA1A-9EC8-4336-B973-97AF6DB78E6B}">
      <dsp:nvSpPr>
        <dsp:cNvPr id="0" name=""/>
        <dsp:cNvSpPr/>
      </dsp:nvSpPr>
      <dsp:spPr>
        <a:xfrm>
          <a:off x="4650647" y="2572659"/>
          <a:ext cx="167681" cy="1445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EF471-A971-4022-B5F7-1D3ED1477CC4}">
      <dsp:nvSpPr>
        <dsp:cNvPr id="0" name=""/>
        <dsp:cNvSpPr/>
      </dsp:nvSpPr>
      <dsp:spPr>
        <a:xfrm>
          <a:off x="2173137" y="674646"/>
          <a:ext cx="1432175" cy="123478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Profesjonell</a:t>
          </a:r>
        </a:p>
      </dsp:txBody>
      <dsp:txXfrm>
        <a:off x="2395384" y="866261"/>
        <a:ext cx="987681" cy="851555"/>
      </dsp:txXfrm>
    </dsp:sp>
    <dsp:sp modelId="{DCC84B1B-D5EB-45A6-8086-235134216D26}">
      <dsp:nvSpPr>
        <dsp:cNvPr id="0" name=""/>
        <dsp:cNvSpPr/>
      </dsp:nvSpPr>
      <dsp:spPr>
        <a:xfrm>
          <a:off x="3144060" y="701397"/>
          <a:ext cx="167681" cy="1445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8E9E1-94E1-421D-A8C2-C2E922E9C011}">
      <dsp:nvSpPr>
        <dsp:cNvPr id="0" name=""/>
        <dsp:cNvSpPr/>
      </dsp:nvSpPr>
      <dsp:spPr>
        <a:xfrm>
          <a:off x="3393289" y="0"/>
          <a:ext cx="1432175" cy="123478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09551-C5A7-4D83-B65D-E82A20E26C32}">
      <dsp:nvSpPr>
        <dsp:cNvPr id="0" name=""/>
        <dsp:cNvSpPr/>
      </dsp:nvSpPr>
      <dsp:spPr>
        <a:xfrm>
          <a:off x="3435592" y="542196"/>
          <a:ext cx="167681" cy="1445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528F8-C541-4322-902D-5A2A6ADCFFC5}">
      <dsp:nvSpPr>
        <dsp:cNvPr id="0" name=""/>
        <dsp:cNvSpPr/>
      </dsp:nvSpPr>
      <dsp:spPr>
        <a:xfrm>
          <a:off x="2380480" y="870833"/>
          <a:ext cx="1296839" cy="926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>
              <a:latin typeface="+mn-lt"/>
              <a:ea typeface="+mn-ea"/>
              <a:cs typeface="+mn-cs"/>
            </a:rPr>
            <a:t>Undervisnings-</a:t>
          </a:r>
          <a:br>
            <a:rPr lang="nb-NO" sz="1200" kern="1200">
              <a:latin typeface="+mn-lt"/>
              <a:ea typeface="+mn-ea"/>
              <a:cs typeface="+mn-cs"/>
            </a:rPr>
          </a:br>
          <a:r>
            <a:rPr lang="nb-NO" sz="1200" kern="1200">
              <a:latin typeface="+mn-lt"/>
              <a:ea typeface="+mn-ea"/>
              <a:cs typeface="+mn-cs"/>
            </a:rPr>
            <a:t>praksis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>
              <a:latin typeface="+mn-lt"/>
              <a:ea typeface="+mn-ea"/>
              <a:cs typeface="+mn-cs"/>
            </a:rPr>
            <a:t>(Lærervurdert)</a:t>
          </a:r>
        </a:p>
      </dsp:txBody>
      <dsp:txXfrm>
        <a:off x="2425699" y="916052"/>
        <a:ext cx="1206401" cy="835879"/>
      </dsp:txXfrm>
    </dsp:sp>
    <dsp:sp modelId="{DD0DAAB3-3F17-4EC3-A7FF-28D3CC0ABC2C}">
      <dsp:nvSpPr>
        <dsp:cNvPr id="0" name=""/>
        <dsp:cNvSpPr/>
      </dsp:nvSpPr>
      <dsp:spPr>
        <a:xfrm rot="10109311">
          <a:off x="701020" y="1598021"/>
          <a:ext cx="1641965" cy="10280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0AEAF-FC84-4A02-8599-66371D4D1B95}">
      <dsp:nvSpPr>
        <dsp:cNvPr id="0" name=""/>
        <dsp:cNvSpPr/>
      </dsp:nvSpPr>
      <dsp:spPr>
        <a:xfrm>
          <a:off x="2920" y="1355051"/>
          <a:ext cx="1296846" cy="9263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Profesjons-tilfredshet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latin typeface="Calibri"/>
              <a:ea typeface="+mn-ea"/>
              <a:cs typeface="+mn-cs"/>
            </a:rPr>
            <a:t>(Lærervurdert)</a:t>
          </a:r>
        </a:p>
      </dsp:txBody>
      <dsp:txXfrm>
        <a:off x="30051" y="1382182"/>
        <a:ext cx="1242584" cy="872050"/>
      </dsp:txXfrm>
    </dsp:sp>
    <dsp:sp modelId="{F309F3D0-2488-4E8D-8189-2DC4BFAFF1B8}">
      <dsp:nvSpPr>
        <dsp:cNvPr id="0" name=""/>
        <dsp:cNvSpPr/>
      </dsp:nvSpPr>
      <dsp:spPr>
        <a:xfrm rot="11727162">
          <a:off x="1109005" y="912573"/>
          <a:ext cx="1245257" cy="10280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BA7F3-35DC-46DF-89D8-ECC5CCFC3DA0}">
      <dsp:nvSpPr>
        <dsp:cNvPr id="0" name=""/>
        <dsp:cNvSpPr/>
      </dsp:nvSpPr>
      <dsp:spPr>
        <a:xfrm>
          <a:off x="0" y="212786"/>
          <a:ext cx="1296846" cy="9263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Profesjonelle læringsfellesskap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latin typeface="Calibri"/>
              <a:ea typeface="+mn-ea"/>
              <a:cs typeface="+mn-cs"/>
            </a:rPr>
            <a:t>(Lærervurdert) </a:t>
          </a:r>
        </a:p>
      </dsp:txBody>
      <dsp:txXfrm>
        <a:off x="27131" y="239917"/>
        <a:ext cx="1242584" cy="872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528F8-C541-4322-902D-5A2A6ADCFFC5}">
      <dsp:nvSpPr>
        <dsp:cNvPr id="0" name=""/>
        <dsp:cNvSpPr/>
      </dsp:nvSpPr>
      <dsp:spPr>
        <a:xfrm>
          <a:off x="2378945" y="903237"/>
          <a:ext cx="1296839" cy="926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>
              <a:latin typeface="+mn-lt"/>
              <a:ea typeface="+mn-ea"/>
              <a:cs typeface="+mn-cs"/>
            </a:rPr>
            <a:t>Undervisnings-</a:t>
          </a:r>
          <a:br>
            <a:rPr lang="nb-NO" sz="1200" kern="1200">
              <a:latin typeface="+mn-lt"/>
              <a:ea typeface="+mn-ea"/>
              <a:cs typeface="+mn-cs"/>
            </a:rPr>
          </a:br>
          <a:r>
            <a:rPr lang="nb-NO" sz="1200" kern="1200">
              <a:latin typeface="+mn-lt"/>
              <a:ea typeface="+mn-ea"/>
              <a:cs typeface="+mn-cs"/>
            </a:rPr>
            <a:t>praksis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>
              <a:latin typeface="+mn-lt"/>
              <a:ea typeface="+mn-ea"/>
              <a:cs typeface="+mn-cs"/>
            </a:rPr>
            <a:t>(Lærervurdert)</a:t>
          </a:r>
        </a:p>
      </dsp:txBody>
      <dsp:txXfrm>
        <a:off x="2424164" y="948456"/>
        <a:ext cx="1206401" cy="835879"/>
      </dsp:txXfrm>
    </dsp:sp>
    <dsp:sp modelId="{DD0DAAB3-3F17-4EC3-A7FF-28D3CC0ABC2C}">
      <dsp:nvSpPr>
        <dsp:cNvPr id="0" name=""/>
        <dsp:cNvSpPr/>
      </dsp:nvSpPr>
      <dsp:spPr>
        <a:xfrm rot="10109311">
          <a:off x="702650" y="1630075"/>
          <a:ext cx="1638915" cy="10280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0AEAF-FC84-4A02-8599-66371D4D1B95}">
      <dsp:nvSpPr>
        <dsp:cNvPr id="0" name=""/>
        <dsp:cNvSpPr/>
      </dsp:nvSpPr>
      <dsp:spPr>
        <a:xfrm>
          <a:off x="4643" y="1386792"/>
          <a:ext cx="1296846" cy="9263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Profesjons-tilfredshet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latin typeface="Calibri"/>
              <a:ea typeface="+mn-ea"/>
              <a:cs typeface="+mn-cs"/>
            </a:rPr>
            <a:t>(Lærervurdert)</a:t>
          </a:r>
        </a:p>
      </dsp:txBody>
      <dsp:txXfrm>
        <a:off x="31774" y="1413923"/>
        <a:ext cx="1242584" cy="872050"/>
      </dsp:txXfrm>
    </dsp:sp>
    <dsp:sp modelId="{F309F3D0-2488-4E8D-8189-2DC4BFAFF1B8}">
      <dsp:nvSpPr>
        <dsp:cNvPr id="0" name=""/>
        <dsp:cNvSpPr/>
      </dsp:nvSpPr>
      <dsp:spPr>
        <a:xfrm rot="11726522">
          <a:off x="1108612" y="945503"/>
          <a:ext cx="1244076" cy="10280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BA7F3-35DC-46DF-89D8-ECC5CCFC3DA0}">
      <dsp:nvSpPr>
        <dsp:cNvPr id="0" name=""/>
        <dsp:cNvSpPr/>
      </dsp:nvSpPr>
      <dsp:spPr>
        <a:xfrm>
          <a:off x="0" y="246092"/>
          <a:ext cx="1296846" cy="9263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latin typeface="+mn-lt"/>
              <a:ea typeface="+mn-ea"/>
              <a:cs typeface="+mn-cs"/>
            </a:rPr>
            <a:t>Profesjonelle læringsfellesskap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>
              <a:latin typeface="Calibri"/>
              <a:ea typeface="+mn-ea"/>
              <a:cs typeface="+mn-cs"/>
            </a:rPr>
            <a:t>(Lærervurdert) </a:t>
          </a:r>
        </a:p>
      </dsp:txBody>
      <dsp:txXfrm>
        <a:off x="27131" y="273223"/>
        <a:ext cx="1242584" cy="872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9885-CCEC-483E-AC9E-84366FA83B12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1FF7B-4D47-4D4F-9B0F-17D32C89C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68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7D442-AAEE-46C8-A667-D8D85D0F01DA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DE1A-46BF-4957-A87F-9BCDE1241C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64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8DE1A-46BF-4957-A87F-9BCDE1241C9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3240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8DE1A-46BF-4957-A87F-9BCDE1241C9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446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8DE1A-46BF-4957-A87F-9BCDE1241C9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45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8DE1A-46BF-4957-A87F-9BCDE1241C99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6872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8DE1A-46BF-4957-A87F-9BCDE1241C99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016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129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7992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8DE1A-46BF-4957-A87F-9BCDE1241C99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015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nb-NO" sz="29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881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4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8DE1A-46BF-4957-A87F-9BCDE1241C9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6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8DE1A-46BF-4957-A87F-9BCDE1241C9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08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097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8DE1A-46BF-4957-A87F-9BCDE1241C9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08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A15D0-1550-415A-9991-3D06005E73E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861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8DE1A-46BF-4957-A87F-9BCDE1241C9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01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IN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7BC2-8249-4ED3-9E5B-3C7131465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306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53909-4BAB-4037-9E7D-31380CD5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306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5EEE-3A5C-4D9A-ACB4-463CFF67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0F4D-E367-4263-825B-C9B6974E1CED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DA490-44C2-4553-9481-95A5C775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6DF65-9D5C-45F1-B3BF-B5F0AA85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86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grid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5F36E6-27B8-4557-985F-EAC03887B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334572" cy="4184543"/>
          </a:xfrm>
        </p:spPr>
        <p:txBody>
          <a:bodyPr tIns="3240000"/>
          <a:lstStyle>
            <a:lvl1pPr algn="ctr"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790E1-C7F7-4FC8-B3AA-AC11EAAACC87}"/>
              </a:ext>
            </a:extLst>
          </p:cNvPr>
          <p:cNvSpPr/>
          <p:nvPr userDrawn="1"/>
        </p:nvSpPr>
        <p:spPr>
          <a:xfrm>
            <a:off x="0" y="4184542"/>
            <a:ext cx="7334571" cy="95895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974159-7EFD-4772-8EFC-21E8318A18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841" y="4364952"/>
            <a:ext cx="6059351" cy="6215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0FFA8B-E15B-4DC4-82C9-10E744B32816}"/>
              </a:ext>
            </a:extLst>
          </p:cNvPr>
          <p:cNvSpPr/>
          <p:nvPr userDrawn="1"/>
        </p:nvSpPr>
        <p:spPr>
          <a:xfrm>
            <a:off x="7334573" y="-1"/>
            <a:ext cx="1809427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D1BDB7-DCC6-4A85-8E84-20E751F0F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7" y="-1"/>
            <a:ext cx="15916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4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INN tittel l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8A42-5210-4B87-A6F8-6D5CA786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002415" cy="2139553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C1925-9223-4324-A665-0AD6EA70C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00241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11A76-12EA-490E-A960-67BBE57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2D44-1E7D-4C9B-AAC4-63B7C3D81409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D4885-EA7C-4B71-B876-481E17CB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885BE-DE5E-4312-A8B8-279EE11E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32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E733-01B7-4F95-BAA6-3D5C8BE2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273844"/>
            <a:ext cx="6996461" cy="9941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A9E50-1809-4749-A6D2-C2073A7A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37667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C336C-FAC8-4E4B-B64D-71E31E422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376674" cy="276344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67F55-B4EB-45AA-9DC7-9DA63B13F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49630" y="1260872"/>
            <a:ext cx="337667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21930-6C96-4E42-A328-94A9DCC89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49630" y="1878806"/>
            <a:ext cx="3376673" cy="276344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68ADC-B72A-489B-B1A6-905A9FC3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5C49-523F-46BF-8E07-A8B6E476F56C}" type="datetime1">
              <a:rPr lang="nb-NO" smtClean="0"/>
              <a:t>27.04.2023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48F55-CFA3-4E90-A8A4-B370D115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BABAF9-AE62-4663-A67F-41D92713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29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INN 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C17C-9FCA-4FEB-AF1F-D5B24AD3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A208F-CBF4-455D-91A2-2FD5D91A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7644-8FE4-4FDA-BFE6-B1E4FEF67715}" type="datetime1">
              <a:rPr lang="nb-NO" smtClean="0"/>
              <a:t>27.04.2023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19E5C-EE47-4D89-B195-F3ED38CB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D19C1-6278-4F83-BD08-270EFB67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84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IN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C7DA1-16CE-4DDA-8A30-624A0CAA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0B70-5773-43E6-8BB1-A118D2DF619F}" type="datetime1">
              <a:rPr lang="nb-NO" smtClean="0"/>
              <a:t>27.04.2023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7EEF9-3861-4223-B612-F1E9D90E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E19F8-89AA-4EFE-AB76-68DA429A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464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HINN innhold me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32E7-E8B6-4223-AB14-AA76848B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DB917-9429-4B58-BF11-E52909CA1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740569"/>
            <a:ext cx="373891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99F91-830E-425E-A452-43377984B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159EF-2435-40D9-A7F3-57155FB4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3575-898C-45DA-8F75-656FF8E3308F}" type="datetime1">
              <a:rPr lang="nb-NO" smtClean="0"/>
              <a:t>27.04.2023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028EE-066E-4ABB-A8C2-6E268981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6037A-C4B1-4229-B620-B3E78326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25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HINN bilde me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D106-0261-4CCB-93E3-58A5FD39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203FA-3A6E-4886-B932-00D781A2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740569"/>
            <a:ext cx="3738911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F74E3-719C-41D3-AB50-D6EDABA0D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749BA-D75C-4D22-A77F-F406AD63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543B-010A-4EA7-9757-4E56963F24D1}" type="datetime1">
              <a:rPr lang="nb-NO" smtClean="0"/>
              <a:t>27.04.2023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9EB94-C0F7-439E-AE65-6095C7F1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2A563-F1FD-40B6-8774-DF04945D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139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HINN tittel og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9831-6EBB-4593-AD61-5B9EFA24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D4B48-458D-48A2-ADE7-1E97B9154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8EE63-1EAA-480F-BCCE-43E4BD2F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BAAC-5D48-4776-A5A2-F3B03D26E812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1DAFD-0E15-4E3B-8FC6-C39C5835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F6423-EA5A-4032-80F2-DD08CF94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23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HINN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21C55-3BA5-4307-9D26-20C068E4F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218608" y="273844"/>
            <a:ext cx="1404965" cy="435887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DD650-1CA8-4DF8-BD4D-F885FDCAB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394015" cy="4358879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C0359-5FF3-4896-AB87-12D8FA1A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59E1-1D4E-468D-934B-FE2B5630A9AF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CF30F-C34D-4890-8B50-71BB8D89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AA520-52E0-476D-A8BA-CE32D70E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97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NN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AC18-DCD3-4B69-8080-A81F0732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994922" cy="9941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9881-4210-4FB5-9EAE-2493F4E8E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6994922" cy="326350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467B2-463E-4155-8592-19798E9D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13B6-A6C2-43D4-8F44-134358759017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E90B-A6FA-41CB-B9DF-E86E7234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2812256" cy="273844"/>
          </a:xfrm>
        </p:spPr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4D0DE-0E50-4793-9FF8-4BE38187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81753" y="4767263"/>
            <a:ext cx="1441820" cy="273844"/>
          </a:xfrm>
        </p:spPr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641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INN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C46F-EB7E-4299-ACD0-5A391164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419CD-5440-4B4C-9318-29CA0D660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367553" cy="326350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C5DF6-DE51-43DF-A3BC-8B6CAF427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8750" y="1369219"/>
            <a:ext cx="3367553" cy="326350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04416-83C6-4BA3-A7E1-0FE4A52A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33A5-B78A-444D-B0E6-5B4DC419ABC2}" type="datetime1">
              <a:rPr lang="nb-NO" smtClean="0"/>
              <a:t>27.04.2023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FE4D9-471D-4327-BF81-FC9F5438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3927C-3C3A-4FE6-B918-94568337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24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bilde portre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642E04-611B-4317-BA50-B85BD6A43417}"/>
              </a:ext>
            </a:extLst>
          </p:cNvPr>
          <p:cNvSpPr/>
          <p:nvPr userDrawn="1"/>
        </p:nvSpPr>
        <p:spPr>
          <a:xfrm>
            <a:off x="0" y="0"/>
            <a:ext cx="828715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C425A-0F97-4953-9971-B09CE3BB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850805"/>
            <a:ext cx="3389468" cy="3485720"/>
          </a:xfrm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57A280-8687-431E-B644-A7D99EC261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259178" cy="5143500"/>
          </a:xfrm>
        </p:spPr>
        <p:txBody>
          <a:bodyPr tIns="18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024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bilde lan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A82D63-063A-4958-9928-D5F53734414F}"/>
              </a:ext>
            </a:extLst>
          </p:cNvPr>
          <p:cNvSpPr/>
          <p:nvPr userDrawn="1"/>
        </p:nvSpPr>
        <p:spPr>
          <a:xfrm>
            <a:off x="1" y="0"/>
            <a:ext cx="8285066" cy="51435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47DC8F-FAB4-4DA4-A61D-EDB4DEA933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285066" cy="3746686"/>
          </a:xfrm>
        </p:spPr>
        <p:txBody>
          <a:bodyPr tIns="18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285ADF-1DF2-4792-9D5F-3DB33F27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4111891"/>
            <a:ext cx="6997652" cy="647561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816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h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1FA2C1-C16C-4181-8900-604CF9A2DF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290112" cy="5143500"/>
          </a:xfrm>
          <a:ln>
            <a:noFill/>
          </a:ln>
        </p:spPr>
        <p:txBody>
          <a:bodyPr tIns="180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274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F863-C134-4F2F-9A40-FC028FD4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997652" cy="672560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31F8E-0251-4D69-AB7A-8405A914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D1CF-6893-4EC4-A8FE-822FD98AA28A}" type="datetime1">
              <a:rPr lang="nb-NO" smtClean="0"/>
              <a:t>27.04.2023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1A6A4-33DD-4070-9F63-FFB88279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5D80F-471B-4676-9203-D00E034B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A1EE29D-F0AB-4A58-B471-78917D0DD57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8651" y="1025129"/>
            <a:ext cx="6994922" cy="3611165"/>
          </a:xfrm>
        </p:spPr>
        <p:txBody>
          <a:bodyPr tIns="288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56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bilde og tekst mi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E1FA2C1-C16C-4181-8900-604CF9A2DF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1753" y="273844"/>
            <a:ext cx="1765459" cy="2297906"/>
          </a:xfrm>
          <a:ln>
            <a:noFill/>
          </a:ln>
        </p:spPr>
        <p:txBody>
          <a:bodyPr tIns="180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8DB9C04B-C4BC-41F8-BD99-F087878DA0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1752" y="2571750"/>
            <a:ext cx="1765459" cy="2060972"/>
          </a:xfrm>
          <a:ln>
            <a:noFill/>
          </a:ln>
        </p:spPr>
        <p:txBody>
          <a:bodyPr tIns="1800000"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BCDB50-D623-4506-8F46-6B70E423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5212555" cy="9941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C6D213-C9DD-4B8F-8E2A-2636AA88A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5212556" cy="326350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E861DC9-E164-437E-BF83-74E1BC51A66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144A089C-BFDC-4202-BA16-A0FD84DDA96B}" type="datetime1">
              <a:rPr lang="nb-NO" smtClean="0"/>
              <a:t>27.04.2023</a:t>
            </a:fld>
            <a:endParaRPr lang="nb-N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62A665-3243-4BD3-A175-671137C355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1" y="4767263"/>
            <a:ext cx="2812256" cy="273844"/>
          </a:xfrm>
        </p:spPr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D67199-DA16-4C10-A136-A75F6BD297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181752" y="4767263"/>
            <a:ext cx="1765459" cy="273844"/>
          </a:xfrm>
        </p:spPr>
        <p:txBody>
          <a:bodyPr/>
          <a:lstStyle/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35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627502-C358-41A8-B645-48125B0E1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1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87C2D-3FDF-4EF6-A22D-63BFBEE6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997652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11500-5EEB-4EFA-A661-769E292F6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699765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52AC-616D-49A5-844E-723ED5541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B328-F45C-420A-97FD-E15B176C59EF}" type="datetime1">
              <a:rPr lang="nb-NO" smtClean="0"/>
              <a:t>27.04.2023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3C777-F57A-4BA4-9F2D-711E5A203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Mette Marit Forsmo Jenssen, SePU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7C2DB-4CA9-4026-85E9-2D749FBBF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7263"/>
            <a:ext cx="11683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6A86-FC23-40CA-8743-A283DC17AB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145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9625" indent="-1238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4191" indent="-115491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79947" indent="-108347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A0E1BB-B383-4649-B232-988F27DCE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568" y="515388"/>
            <a:ext cx="5839477" cy="31340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br>
              <a:rPr lang="nb-NO" sz="2700" dirty="0"/>
            </a:br>
            <a:br>
              <a:rPr lang="nb-NO" sz="2700" dirty="0"/>
            </a:br>
            <a:r>
              <a:rPr lang="nb-NO" sz="2400" b="1" dirty="0"/>
              <a:t>Ledelse av profesjonelle læringsfellesskap </a:t>
            </a:r>
            <a:br>
              <a:rPr lang="nb-NO" sz="2400" b="1" dirty="0"/>
            </a:br>
            <a:r>
              <a:rPr lang="nb-NO" sz="2400" b="1" dirty="0"/>
              <a:t>i skolen</a:t>
            </a:r>
            <a:br>
              <a:rPr lang="nb-NO" sz="2400" b="1" dirty="0"/>
            </a:br>
            <a:br>
              <a:rPr lang="nb-NO" sz="2700" b="1" dirty="0"/>
            </a:br>
            <a:r>
              <a:rPr lang="nb-NO" sz="1600" dirty="0"/>
              <a:t>En mulighet for kollektiv læring og bedre undervisning?</a:t>
            </a:r>
            <a:br>
              <a:rPr lang="nb-NO" sz="1500" dirty="0"/>
            </a:br>
            <a:endParaRPr lang="nb-NO" sz="27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5D94599-6F95-4DCE-B423-871030974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306" y="3968882"/>
            <a:ext cx="6858000" cy="10276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1600" dirty="0"/>
              <a:t>Mette Marit Forsmo Jenssen</a:t>
            </a:r>
          </a:p>
          <a:p>
            <a:pPr>
              <a:lnSpc>
                <a:spcPct val="100000"/>
              </a:lnSpc>
            </a:pPr>
            <a:r>
              <a:rPr lang="nb-NO" sz="1600" dirty="0"/>
              <a:t>Senter for praksisrettet utdanningsforskning (SePU)</a:t>
            </a:r>
          </a:p>
        </p:txBody>
      </p:sp>
    </p:spTree>
    <p:extLst>
      <p:ext uri="{BB962C8B-B14F-4D97-AF65-F5344CB8AC3E}">
        <p14:creationId xmlns:p14="http://schemas.microsoft.com/office/powerpoint/2010/main" val="393817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1770A9-A370-45FF-9972-89B5B8BD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994922" cy="713730"/>
          </a:xfrm>
        </p:spPr>
        <p:txBody>
          <a:bodyPr/>
          <a:lstStyle/>
          <a:p>
            <a:pPr algn="ctr"/>
            <a:r>
              <a:rPr lang="nb-NO" dirty="0"/>
              <a:t>Kollektiv læring </a:t>
            </a:r>
            <a:r>
              <a:rPr lang="nb-NO" sz="3600" dirty="0"/>
              <a:t>-</a:t>
            </a:r>
            <a:r>
              <a:rPr lang="nb-NO" dirty="0"/>
              <a:t> individuell praksis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4704925-0ED0-4E22-8139-BAC426418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461915"/>
            <a:ext cx="2674126" cy="2309989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1510BFB-8FAA-4E73-85CC-73142DF2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7510" y="4792648"/>
            <a:ext cx="2335137" cy="273844"/>
          </a:xfrm>
        </p:spPr>
        <p:txBody>
          <a:bodyPr/>
          <a:lstStyle/>
          <a:p>
            <a:r>
              <a:rPr lang="nb-NO" dirty="0"/>
              <a:t>Mette Marit Forsmo Jenssen, SePU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399731D-1A8A-442E-90F5-E2BAF6AE7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979" y="1144790"/>
            <a:ext cx="1584176" cy="159140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1E98BED-90A6-411E-98A0-5F1587845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257" y="2377088"/>
            <a:ext cx="2755042" cy="237988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7EF0B97C-53E0-4DCF-9A4B-F664ADE6060F}"/>
              </a:ext>
            </a:extLst>
          </p:cNvPr>
          <p:cNvSpPr txBox="1"/>
          <p:nvPr/>
        </p:nvSpPr>
        <p:spPr>
          <a:xfrm>
            <a:off x="3352863" y="4140643"/>
            <a:ext cx="473866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Hva er egentlig kollektiv læring i en organisasjon hvor læreren for det meste opererer alene?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7C0C039-C226-4CC4-BC43-4F1D93A5ACF6}"/>
              </a:ext>
            </a:extLst>
          </p:cNvPr>
          <p:cNvSpPr txBox="1"/>
          <p:nvPr/>
        </p:nvSpPr>
        <p:spPr>
          <a:xfrm>
            <a:off x="183000" y="1528504"/>
            <a:ext cx="33843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Kan egentlig skoler lære som kollektiver? </a:t>
            </a:r>
          </a:p>
        </p:txBody>
      </p:sp>
    </p:spTree>
    <p:extLst>
      <p:ext uri="{BB962C8B-B14F-4D97-AF65-F5344CB8AC3E}">
        <p14:creationId xmlns:p14="http://schemas.microsoft.com/office/powerpoint/2010/main" val="399577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B905A171-0B10-43AA-843E-42376170BA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tretch/>
        </p:blipFill>
        <p:spPr>
          <a:xfrm>
            <a:off x="782277" y="1"/>
            <a:ext cx="7011767" cy="39090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A2C0E23-AC92-4EC6-A158-3C4C5A54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29" y="4283728"/>
            <a:ext cx="7808631" cy="647561"/>
          </a:xfrm>
        </p:spPr>
        <p:txBody>
          <a:bodyPr anchor="ctr">
            <a:normAutofit fontScale="90000"/>
          </a:bodyPr>
          <a:lstStyle/>
          <a:p>
            <a:r>
              <a:rPr lang="nb-NO" dirty="0"/>
              <a:t>Teoretisk rammeverk som belyser grunnleggende tilnærminger til det kollektive fellesskapet i skolen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4C2E212-1C39-4B51-AC3F-A2172017C56D}"/>
              </a:ext>
            </a:extLst>
          </p:cNvPr>
          <p:cNvSpPr txBox="1"/>
          <p:nvPr/>
        </p:nvSpPr>
        <p:spPr>
          <a:xfrm>
            <a:off x="131729" y="131938"/>
            <a:ext cx="1301096" cy="507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350" dirty="0"/>
              <a:t>Individuelle dimensjoner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F35E72A-D3EE-49CC-ADA9-5D8E004DBB19}"/>
              </a:ext>
            </a:extLst>
          </p:cNvPr>
          <p:cNvSpPr txBox="1"/>
          <p:nvPr/>
        </p:nvSpPr>
        <p:spPr>
          <a:xfrm>
            <a:off x="6895964" y="131938"/>
            <a:ext cx="1301096" cy="507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350" dirty="0"/>
              <a:t>Kollektive dimensjoner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5B344AC-632E-47D8-A5FC-E24B01A687D8}"/>
              </a:ext>
            </a:extLst>
          </p:cNvPr>
          <p:cNvSpPr txBox="1"/>
          <p:nvPr/>
        </p:nvSpPr>
        <p:spPr>
          <a:xfrm>
            <a:off x="442958" y="3773228"/>
            <a:ext cx="7724778" cy="3231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500" dirty="0"/>
              <a:t>Hva kan forklares ut fra lærerne som aktører og hva som kan forklares ut fra konteksten?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4085B204-0393-46FD-8890-9F3C39F45997}"/>
              </a:ext>
            </a:extLst>
          </p:cNvPr>
          <p:cNvSpPr/>
          <p:nvPr/>
        </p:nvSpPr>
        <p:spPr>
          <a:xfrm>
            <a:off x="1979712" y="771550"/>
            <a:ext cx="1440160" cy="115212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2B911CBC-98A0-49C6-88E7-A1BEA7406382}"/>
              </a:ext>
            </a:extLst>
          </p:cNvPr>
          <p:cNvSpPr/>
          <p:nvPr/>
        </p:nvSpPr>
        <p:spPr>
          <a:xfrm>
            <a:off x="5004048" y="764448"/>
            <a:ext cx="1440160" cy="115212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873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66399-E36C-4219-9F16-D691CDB9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3844"/>
            <a:ext cx="7704855" cy="569714"/>
          </a:xfrm>
        </p:spPr>
        <p:txBody>
          <a:bodyPr>
            <a:normAutofit fontScale="90000"/>
          </a:bodyPr>
          <a:lstStyle/>
          <a:p>
            <a:r>
              <a:rPr lang="nb-NO" sz="2800" dirty="0"/>
              <a:t>Læring i organisasjoner </a:t>
            </a:r>
            <a:r>
              <a:rPr lang="nb-NO" sz="2700" dirty="0"/>
              <a:t>(</a:t>
            </a:r>
            <a:r>
              <a:rPr lang="nb-NO" sz="2200" dirty="0"/>
              <a:t>Argyris og Schön, 1995; 1978) </a:t>
            </a:r>
            <a:endParaRPr lang="nb-NO" sz="2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FD6331-BD35-470C-AD5F-CE51C598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23" y="1275606"/>
            <a:ext cx="5519574" cy="3263504"/>
          </a:xfrm>
        </p:spPr>
        <p:txBody>
          <a:bodyPr>
            <a:normAutofit/>
          </a:bodyPr>
          <a:lstStyle/>
          <a:p>
            <a:r>
              <a:rPr lang="nb-NO" sz="1800" dirty="0"/>
              <a:t>Individers valg av atferd </a:t>
            </a:r>
          </a:p>
          <a:p>
            <a:r>
              <a:rPr lang="nb-NO" sz="1800" dirty="0"/>
              <a:t>Individers atferd gjenspeiles av deres handlingsteorier</a:t>
            </a:r>
          </a:p>
          <a:p>
            <a:r>
              <a:rPr lang="nb-NO" sz="1800" dirty="0"/>
              <a:t>Organisasjoner lærer når </a:t>
            </a:r>
          </a:p>
          <a:p>
            <a:pPr lvl="1"/>
            <a:r>
              <a:rPr lang="nb-NO" sz="1800" dirty="0"/>
              <a:t>feil blir oppdaget og korrigert, </a:t>
            </a:r>
          </a:p>
          <a:p>
            <a:pPr lvl="1"/>
            <a:r>
              <a:rPr lang="nb-NO" sz="1800" dirty="0"/>
              <a:t>eller når et sammenfall mellom handlingers intensjoner og konsekvensene av dem inntreffer for første gang</a:t>
            </a:r>
          </a:p>
          <a:p>
            <a:r>
              <a:rPr lang="nb-NO" sz="1800" dirty="0"/>
              <a:t>Individene som er læringsagentene, og organisasjoner lærer ved at individers læring akkumuleres opp på organisasjonsnivå.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F0B60A1-7406-4245-9863-26B23ACF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4DEF273-CEF4-4026-9058-E610876E2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218826"/>
            <a:ext cx="1335140" cy="134123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43019B8-A9C9-4C87-AD1E-9D4BF277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800" y="3257104"/>
            <a:ext cx="688908" cy="133514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D19D5B0-9D67-4266-BA6A-A83BD8241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892" y="3257104"/>
            <a:ext cx="688908" cy="133514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C2C4E5D-DF03-46F0-9D9B-B8EFE2999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571" y="3257104"/>
            <a:ext cx="688908" cy="1335140"/>
          </a:xfrm>
          <a:prstGeom prst="rect">
            <a:avLst/>
          </a:prstGeom>
        </p:spPr>
      </p:pic>
      <p:sp>
        <p:nvSpPr>
          <p:cNvPr id="9" name="Pil: opp 8">
            <a:extLst>
              <a:ext uri="{FF2B5EF4-FFF2-40B4-BE49-F238E27FC236}">
                <a16:creationId xmlns:a16="http://schemas.microsoft.com/office/drawing/2014/main" id="{2FA33FD2-FB3F-4764-8B97-B31647714B52}"/>
              </a:ext>
            </a:extLst>
          </p:cNvPr>
          <p:cNvSpPr/>
          <p:nvPr/>
        </p:nvSpPr>
        <p:spPr>
          <a:xfrm>
            <a:off x="7014476" y="2590704"/>
            <a:ext cx="194603" cy="565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: opp 9">
            <a:extLst>
              <a:ext uri="{FF2B5EF4-FFF2-40B4-BE49-F238E27FC236}">
                <a16:creationId xmlns:a16="http://schemas.microsoft.com/office/drawing/2014/main" id="{1D6D7AEA-D28D-4EB5-AAA6-4C9456AAF5CA}"/>
              </a:ext>
            </a:extLst>
          </p:cNvPr>
          <p:cNvSpPr/>
          <p:nvPr/>
        </p:nvSpPr>
        <p:spPr>
          <a:xfrm rot="1497185">
            <a:off x="6459736" y="2598672"/>
            <a:ext cx="194603" cy="565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: opp 10">
            <a:extLst>
              <a:ext uri="{FF2B5EF4-FFF2-40B4-BE49-F238E27FC236}">
                <a16:creationId xmlns:a16="http://schemas.microsoft.com/office/drawing/2014/main" id="{9D04B28F-CF5A-40E0-ABEF-A903AF8AE8C9}"/>
              </a:ext>
            </a:extLst>
          </p:cNvPr>
          <p:cNvSpPr/>
          <p:nvPr/>
        </p:nvSpPr>
        <p:spPr>
          <a:xfrm rot="20609549">
            <a:off x="7563331" y="2580921"/>
            <a:ext cx="194603" cy="565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07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608A810-885F-4262-82C3-ADA1222C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399733" cy="569714"/>
          </a:xfrm>
        </p:spPr>
        <p:txBody>
          <a:bodyPr>
            <a:normAutofit/>
          </a:bodyPr>
          <a:lstStyle/>
          <a:p>
            <a:r>
              <a:rPr lang="nb-NO" sz="3200" dirty="0"/>
              <a:t>Enkel- og dobbelkretslæring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C8D416B-449F-4CD7-8B61-D0775362B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006" y="1365250"/>
            <a:ext cx="5783142" cy="288032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78B223D-622F-49E8-B2CB-982297F7E6CF}"/>
              </a:ext>
            </a:extLst>
          </p:cNvPr>
          <p:cNvSpPr/>
          <p:nvPr/>
        </p:nvSpPr>
        <p:spPr>
          <a:xfrm>
            <a:off x="4934779" y="4245570"/>
            <a:ext cx="3093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/>
              <a:t>(Tilpasset fra Argyris &amp; Schön, 1978)</a:t>
            </a:r>
          </a:p>
        </p:txBody>
      </p:sp>
      <p:sp>
        <p:nvSpPr>
          <p:cNvPr id="9" name="Plassholder for bunntekst 3">
            <a:extLst>
              <a:ext uri="{FF2B5EF4-FFF2-40B4-BE49-F238E27FC236}">
                <a16:creationId xmlns:a16="http://schemas.microsoft.com/office/drawing/2014/main" id="{EF73FDC3-83EB-412E-90BA-89280EBE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2812256" cy="273844"/>
          </a:xfrm>
        </p:spPr>
        <p:txBody>
          <a:bodyPr/>
          <a:lstStyle/>
          <a:p>
            <a:r>
              <a:rPr lang="nb-NO" dirty="0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349406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CCFBCC-3EA2-4AD4-9857-5B377B21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994922" cy="929754"/>
          </a:xfrm>
        </p:spPr>
        <p:txBody>
          <a:bodyPr>
            <a:normAutofit/>
          </a:bodyPr>
          <a:lstStyle/>
          <a:p>
            <a:r>
              <a:rPr lang="nb-NO" sz="3200" dirty="0"/>
              <a:t>Enkelkrets </a:t>
            </a:r>
            <a:r>
              <a:rPr lang="nb-NO" sz="3200" dirty="0" err="1"/>
              <a:t>vs</a:t>
            </a:r>
            <a:r>
              <a:rPr lang="nb-NO" sz="3200" dirty="0"/>
              <a:t> dobbelkretslæring?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7C788D-9566-418B-9754-8DEE4424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F51620E-2397-452C-9151-818C643DFA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1" y="1444515"/>
            <a:ext cx="7255718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2400" dirty="0"/>
              <a:t>Læring som ikke stiller spørsmål ved de underliggende og styrende verdiene som ligger til grunn for handlingene er enkelkretslæring. Slike læringsprosesser resulterer i enkle forbedringer (Argyris &amp; Schön, 1978)</a:t>
            </a:r>
          </a:p>
          <a:p>
            <a:pPr marL="0" indent="0">
              <a:buNone/>
            </a:pPr>
            <a:endParaRPr lang="nb-NO" sz="2400" dirty="0"/>
          </a:p>
          <a:p>
            <a:pPr lvl="1"/>
            <a:r>
              <a:rPr lang="nb-NO" sz="2400" dirty="0"/>
              <a:t>Er det da kun dobbelkretslæring som gjelder?</a:t>
            </a:r>
          </a:p>
          <a:p>
            <a:endParaRPr lang="nb-NO" sz="2000" dirty="0"/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6030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4DEC1F-DF1E-482D-A60D-708DDB2F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Enkelkretslæringens verdi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2C84F8-1C02-4114-A580-628BFCB1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Lærere tar kontinuerlig situasjonsbestemte valg og justerer sin undervisning i takt med endrede betingelser. </a:t>
            </a:r>
          </a:p>
          <a:p>
            <a:r>
              <a:rPr lang="nb-NO" dirty="0"/>
              <a:t>Når krevende situasjoner oppstår vil læreren aktivere innøvde automatiserte ferdigheter. </a:t>
            </a:r>
          </a:p>
          <a:p>
            <a:r>
              <a:rPr lang="nb-NO" dirty="0"/>
              <a:t>I tilfeller der nødvendige endringer er i samsvar med eksisterende oppfatninger og verdier, vil enkelkretslæring være tilstrekkelig, og denne læringen har stor verdi.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72F055-E2CC-4F83-9C80-F084ED32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1522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608A810-885F-4262-82C3-ADA1222C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399733" cy="569714"/>
          </a:xfrm>
        </p:spPr>
        <p:txBody>
          <a:bodyPr>
            <a:normAutofit/>
          </a:bodyPr>
          <a:lstStyle/>
          <a:p>
            <a:r>
              <a:rPr lang="nb-NO" sz="3200" dirty="0"/>
              <a:t>Enkel- og dobbelkretslæring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C8D416B-449F-4CD7-8B61-D0775362B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006" y="1365250"/>
            <a:ext cx="5783142" cy="288032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78B223D-622F-49E8-B2CB-982297F7E6CF}"/>
              </a:ext>
            </a:extLst>
          </p:cNvPr>
          <p:cNvSpPr/>
          <p:nvPr/>
        </p:nvSpPr>
        <p:spPr>
          <a:xfrm>
            <a:off x="4934779" y="4245570"/>
            <a:ext cx="3093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/>
              <a:t>(Tilpasset fra Argyris &amp; Schön, 1978)</a:t>
            </a:r>
          </a:p>
        </p:txBody>
      </p:sp>
      <p:sp>
        <p:nvSpPr>
          <p:cNvPr id="9" name="Plassholder for bunntekst 3">
            <a:extLst>
              <a:ext uri="{FF2B5EF4-FFF2-40B4-BE49-F238E27FC236}">
                <a16:creationId xmlns:a16="http://schemas.microsoft.com/office/drawing/2014/main" id="{EF73FDC3-83EB-412E-90BA-89280EBE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2812256" cy="273844"/>
          </a:xfrm>
        </p:spPr>
        <p:txBody>
          <a:bodyPr/>
          <a:lstStyle/>
          <a:p>
            <a:r>
              <a:rPr lang="nb-NO" dirty="0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18283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5C73B5B-AC47-4BBC-8AEF-FE6E2A2B9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360680"/>
            <a:ext cx="3583577" cy="284282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b-NO" sz="1600" b="1" i="1" dirty="0"/>
              <a:t>Hvordan opplever lærere det profesjonelle læringsfellesskapet ved sin skole, og i hvilken grad kan variasjonen i deres opplevelse forklares av faktorer ved skolen de jobber ved? 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A579390-AAFB-45D7-8A01-BCC5B858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r>
              <a:rPr lang="nb-NO" dirty="0"/>
              <a:t>Mette Marit Forsmo Jenssen, SePU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3B31C9BC-A46E-40B6-AC3C-3679E00B9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2156" y="4036149"/>
            <a:ext cx="3511569" cy="576064"/>
          </a:xfrm>
        </p:spPr>
        <p:txBody>
          <a:bodyPr/>
          <a:lstStyle/>
          <a:p>
            <a:pPr marL="0" indent="0" algn="ctr">
              <a:buNone/>
            </a:pPr>
            <a:r>
              <a:rPr lang="nb-NO" sz="1200" dirty="0"/>
              <a:t>Variasjon mellom skolene målt i gjennomsnitt</a:t>
            </a:r>
          </a:p>
          <a:p>
            <a:pPr marL="0" indent="0" algn="r">
              <a:buNone/>
            </a:pPr>
            <a:r>
              <a:rPr lang="nb-NO" sz="1200" dirty="0"/>
              <a:t>(Jenssen, 2023)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C30BA72-3A38-43B9-B9B1-7F199590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746698"/>
            <a:ext cx="3717749" cy="31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7ADBFD3-3F58-4A71-95E7-820E9F62B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087" y="960454"/>
            <a:ext cx="3036071" cy="255444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5F659D5-204F-417F-955B-15DE6E09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3844"/>
            <a:ext cx="7488831" cy="471039"/>
          </a:xfrm>
        </p:spPr>
        <p:txBody>
          <a:bodyPr>
            <a:normAutofit/>
          </a:bodyPr>
          <a:lstStyle/>
          <a:p>
            <a:r>
              <a:rPr lang="nb-NO" altLang="nb-N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Profesjonelle læringsfellesskap og læreres undervisningspraksis</a:t>
            </a:r>
            <a:endParaRPr lang="nb-NO" sz="20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E5553DF-A0EB-4884-8A1B-FE319C65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5785" y="4865405"/>
            <a:ext cx="2126209" cy="273844"/>
          </a:xfrm>
        </p:spPr>
        <p:txBody>
          <a:bodyPr/>
          <a:lstStyle/>
          <a:p>
            <a:r>
              <a:rPr lang="nb-NO" dirty="0"/>
              <a:t>Mette Marit Forsmo Jenssen, SePU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84EEE87-FD59-4173-9A8B-3A5275574A87}"/>
              </a:ext>
            </a:extLst>
          </p:cNvPr>
          <p:cNvSpPr/>
          <p:nvPr/>
        </p:nvSpPr>
        <p:spPr>
          <a:xfrm>
            <a:off x="829510" y="2511163"/>
            <a:ext cx="2808964" cy="6622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471F375-A0DC-45A7-8BCC-F6FF852840E4}"/>
              </a:ext>
            </a:extLst>
          </p:cNvPr>
          <p:cNvSpPr/>
          <p:nvPr/>
        </p:nvSpPr>
        <p:spPr>
          <a:xfrm>
            <a:off x="829510" y="1258610"/>
            <a:ext cx="2808964" cy="6622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C656E69-80E0-404E-9CE1-16E7D8AF10F8}"/>
              </a:ext>
            </a:extLst>
          </p:cNvPr>
          <p:cNvSpPr txBox="1"/>
          <p:nvPr/>
        </p:nvSpPr>
        <p:spPr>
          <a:xfrm>
            <a:off x="2153123" y="1508905"/>
            <a:ext cx="4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6683107-4095-402A-A880-D424C018F7E6}"/>
              </a:ext>
            </a:extLst>
          </p:cNvPr>
          <p:cNvSpPr txBox="1"/>
          <p:nvPr/>
        </p:nvSpPr>
        <p:spPr>
          <a:xfrm>
            <a:off x="2153123" y="2884868"/>
            <a:ext cx="435532" cy="37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20" name="Plassholder for innhold 4">
            <a:extLst>
              <a:ext uri="{FF2B5EF4-FFF2-40B4-BE49-F238E27FC236}">
                <a16:creationId xmlns:a16="http://schemas.microsoft.com/office/drawing/2014/main" id="{D503C94C-6714-4CA1-9AF1-280151B2D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635285"/>
              </p:ext>
            </p:extLst>
          </p:nvPr>
        </p:nvGraphicFramePr>
        <p:xfrm>
          <a:off x="4211959" y="960455"/>
          <a:ext cx="3816423" cy="2554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D9E14D24-7271-4AC0-B764-F86958EB9004}"/>
              </a:ext>
            </a:extLst>
          </p:cNvPr>
          <p:cNvSpPr/>
          <p:nvPr/>
        </p:nvSpPr>
        <p:spPr>
          <a:xfrm>
            <a:off x="251520" y="3724468"/>
            <a:ext cx="8352928" cy="1169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lnSpc>
                <a:spcPct val="12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b-NO" sz="1350" i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Vurderer lærere i skoler med sterke PLF sin undervisningspraksis høyere enn lærerne i svake profesjonelle læringsfellesskap?  Og hva med deres oppfatning av egen profesjonstilfredshet?</a:t>
            </a:r>
          </a:p>
          <a:p>
            <a:pPr marL="285750" lvl="0" indent="-285750" hangingPunct="0">
              <a:lnSpc>
                <a:spcPct val="12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nb-NO" sz="1350" i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Kan profesjonelle læringsfellesskap og læreres profesjonstilfredshet forklare læreres undervisningspraksis, og eventuelt på hvilken måte?</a:t>
            </a:r>
            <a:endParaRPr lang="nb-NO" sz="135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0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C6964-A559-41A2-AD10-5F6D5DA9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994922" cy="536648"/>
          </a:xfrm>
        </p:spPr>
        <p:txBody>
          <a:bodyPr/>
          <a:lstStyle/>
          <a:p>
            <a:r>
              <a:rPr lang="nb-NO" dirty="0"/>
              <a:t>Funn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498CF1-7AD0-4665-9503-0FAFC7F14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06483"/>
            <a:ext cx="7487817" cy="26701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dirty="0"/>
              <a:t>Lærere vurderer både sin undervisningspraksis og sin profesjonstilfredshet som relativt god, uavhengig av kvaliteten de vektlegger det profesjonelle læringsfellesskapet.</a:t>
            </a:r>
          </a:p>
          <a:p>
            <a:pPr>
              <a:lnSpc>
                <a:spcPct val="110000"/>
              </a:lnSpc>
            </a:pPr>
            <a:r>
              <a:rPr lang="nb-NO" dirty="0"/>
              <a:t>Moderate og ingen entydige mønstre på at lærere som svarte høyt på PLF også svarte høyt på undervisningspraksis eller profesjonstilfredshet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124A73D-6067-4269-B013-B863F990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333716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94165A0-4CCB-4D1D-BF94-FA3F66CF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183709" cy="547312"/>
          </a:xfrm>
        </p:spPr>
        <p:txBody>
          <a:bodyPr>
            <a:normAutofit fontScale="90000"/>
          </a:bodyPr>
          <a:lstStyle/>
          <a:p>
            <a:r>
              <a:rPr lang="nb-NO" sz="3200" dirty="0"/>
              <a:t>Læreplanverket for Kunnskapsløftet 2020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6DE8CB7-9153-4214-A46F-8D0554E0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5646"/>
            <a:ext cx="7488983" cy="2808312"/>
          </a:xfrm>
        </p:spPr>
        <p:txBody>
          <a:bodyPr>
            <a:normAutofit fontScale="32500" lnSpcReduction="20000"/>
          </a:bodyPr>
          <a:lstStyle/>
          <a:p>
            <a:pPr marL="342900" lvl="1" indent="0">
              <a:lnSpc>
                <a:spcPct val="120000"/>
              </a:lnSpc>
              <a:buNone/>
            </a:pPr>
            <a:r>
              <a:rPr lang="nb-NO" sz="5500" i="1" dirty="0"/>
              <a:t>«Alle ansatte i skolen må ta aktivt del i det profesjonelle læringsfellesskapet for å videreutvikle skolen» </a:t>
            </a:r>
          </a:p>
          <a:p>
            <a:pPr marL="0" indent="0">
              <a:lnSpc>
                <a:spcPct val="120000"/>
              </a:lnSpc>
              <a:buNone/>
            </a:pPr>
            <a:endParaRPr lang="nb-NO" sz="5500" i="1" dirty="0"/>
          </a:p>
          <a:p>
            <a:pPr marL="0" indent="0">
              <a:lnSpc>
                <a:spcPct val="120000"/>
              </a:lnSpc>
              <a:buNone/>
            </a:pPr>
            <a:endParaRPr lang="nb-NO" sz="5500" i="1" dirty="0"/>
          </a:p>
          <a:p>
            <a:pPr marL="342900" lvl="1" indent="0">
              <a:lnSpc>
                <a:spcPct val="120000"/>
              </a:lnSpc>
              <a:buNone/>
            </a:pPr>
            <a:r>
              <a:rPr lang="nb-NO" sz="5500" i="1" dirty="0"/>
              <a:t>«Lærere som i fellesskap reflekterer over og vurderer planlegging og gjennomføring av undervisningen, utvikler en rikere forståelse av god pedagogisk praksis» </a:t>
            </a:r>
          </a:p>
          <a:p>
            <a:pPr marL="342900" lvl="1" indent="0" algn="r">
              <a:buNone/>
            </a:pPr>
            <a:br>
              <a:rPr lang="nb-NO" sz="2900" dirty="0"/>
            </a:br>
            <a:br>
              <a:rPr lang="nb-NO" sz="2900" dirty="0"/>
            </a:br>
            <a:r>
              <a:rPr lang="nb-NO" sz="5500" i="1" dirty="0"/>
              <a:t>(Overordnet del, kap. 3.5)</a:t>
            </a:r>
            <a:endParaRPr lang="nb-NO" sz="4300" dirty="0"/>
          </a:p>
          <a:p>
            <a:pPr marL="0" indent="0">
              <a:buNone/>
            </a:pPr>
            <a:endParaRPr lang="nb-NO" sz="4300" dirty="0"/>
          </a:p>
          <a:p>
            <a:pPr marL="342900" lvl="1" indent="0">
              <a:buNone/>
            </a:pPr>
            <a:endParaRPr lang="nb-NO" sz="1800" dirty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F8CB3A3-AF7F-428B-BAA3-EF682288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28552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7ADBFD3-3F58-4A71-95E7-820E9F62B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087" y="960454"/>
            <a:ext cx="3036071" cy="255444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5F659D5-204F-417F-955B-15DE6E09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3844"/>
            <a:ext cx="7488831" cy="471039"/>
          </a:xfrm>
        </p:spPr>
        <p:txBody>
          <a:bodyPr>
            <a:normAutofit/>
          </a:bodyPr>
          <a:lstStyle/>
          <a:p>
            <a:r>
              <a:rPr lang="nb-NO" altLang="nb-N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Profesjonelle læringsfellesskap og læreres undervisningspraksis</a:t>
            </a:r>
            <a:endParaRPr lang="nb-NO" sz="20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E5553DF-A0EB-4884-8A1B-FE319C65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5785" y="4865405"/>
            <a:ext cx="2126209" cy="273844"/>
          </a:xfrm>
        </p:spPr>
        <p:txBody>
          <a:bodyPr/>
          <a:lstStyle/>
          <a:p>
            <a:r>
              <a:rPr lang="nb-NO"/>
              <a:t>Mette Marit Forsmo Jenssen, SePU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84EEE87-FD59-4173-9A8B-3A5275574A87}"/>
              </a:ext>
            </a:extLst>
          </p:cNvPr>
          <p:cNvSpPr/>
          <p:nvPr/>
        </p:nvSpPr>
        <p:spPr>
          <a:xfrm>
            <a:off x="829510" y="2511163"/>
            <a:ext cx="2808964" cy="6622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471F375-A0DC-45A7-8BCC-F6FF852840E4}"/>
              </a:ext>
            </a:extLst>
          </p:cNvPr>
          <p:cNvSpPr/>
          <p:nvPr/>
        </p:nvSpPr>
        <p:spPr>
          <a:xfrm>
            <a:off x="829510" y="1258610"/>
            <a:ext cx="2808964" cy="6622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C656E69-80E0-404E-9CE1-16E7D8AF10F8}"/>
              </a:ext>
            </a:extLst>
          </p:cNvPr>
          <p:cNvSpPr txBox="1"/>
          <p:nvPr/>
        </p:nvSpPr>
        <p:spPr>
          <a:xfrm>
            <a:off x="2153123" y="1508905"/>
            <a:ext cx="4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6683107-4095-402A-A880-D424C018F7E6}"/>
              </a:ext>
            </a:extLst>
          </p:cNvPr>
          <p:cNvSpPr txBox="1"/>
          <p:nvPr/>
        </p:nvSpPr>
        <p:spPr>
          <a:xfrm>
            <a:off x="2153123" y="2884868"/>
            <a:ext cx="435532" cy="37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20" name="Plassholder for innhold 4">
            <a:extLst>
              <a:ext uri="{FF2B5EF4-FFF2-40B4-BE49-F238E27FC236}">
                <a16:creationId xmlns:a16="http://schemas.microsoft.com/office/drawing/2014/main" id="{D503C94C-6714-4CA1-9AF1-280151B2D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712620"/>
              </p:ext>
            </p:extLst>
          </p:nvPr>
        </p:nvGraphicFramePr>
        <p:xfrm>
          <a:off x="4211959" y="960454"/>
          <a:ext cx="3816423" cy="2619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D9E14D24-7271-4AC0-B764-F86958EB9004}"/>
              </a:ext>
            </a:extLst>
          </p:cNvPr>
          <p:cNvSpPr/>
          <p:nvPr/>
        </p:nvSpPr>
        <p:spPr>
          <a:xfrm>
            <a:off x="179512" y="3730470"/>
            <a:ext cx="8352928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b-NO" dirty="0"/>
              <a:t>PLF har sannsynligvis likevel betydning:</a:t>
            </a:r>
          </a:p>
          <a:p>
            <a:pPr lvl="1">
              <a:lnSpc>
                <a:spcPct val="110000"/>
              </a:lnSpc>
            </a:pPr>
            <a:r>
              <a:rPr lang="nb-NO" dirty="0"/>
              <a:t>PLF og profesjonstilfredshet forklarer samlet sett mer av variasjonen i læreres undervisningspraksis i skolegruppe A enn i skolegruppe B, med henholdsvis 27 og 12 %.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C2FA001-B758-43C7-A88E-F6BACE7E9FD6}"/>
              </a:ext>
            </a:extLst>
          </p:cNvPr>
          <p:cNvSpPr txBox="1"/>
          <p:nvPr/>
        </p:nvSpPr>
        <p:spPr>
          <a:xfrm>
            <a:off x="3248054" y="968328"/>
            <a:ext cx="61906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FF0000"/>
                </a:solidFill>
              </a:rPr>
              <a:t>27%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6493BE5-2487-4597-94FE-A57ABA80D09E}"/>
              </a:ext>
            </a:extLst>
          </p:cNvPr>
          <p:cNvSpPr txBox="1"/>
          <p:nvPr/>
        </p:nvSpPr>
        <p:spPr>
          <a:xfrm>
            <a:off x="3246516" y="3145817"/>
            <a:ext cx="61906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nb-NO" sz="1600" dirty="0"/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99283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608A810-885F-4262-82C3-ADA1222C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273844"/>
            <a:ext cx="6996461" cy="713730"/>
          </a:xfrm>
        </p:spPr>
        <p:txBody>
          <a:bodyPr anchor="b">
            <a:normAutofit/>
          </a:bodyPr>
          <a:lstStyle/>
          <a:p>
            <a:r>
              <a:rPr lang="nb-NO" dirty="0"/>
              <a:t>Dobbelkretslæring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3EC91D-D2D3-4C3F-AB3C-4776F289E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1971522"/>
            <a:ext cx="3376674" cy="2763441"/>
          </a:xfrm>
        </p:spPr>
        <p:txBody>
          <a:bodyPr>
            <a:normAutofit/>
          </a:bodyPr>
          <a:lstStyle/>
          <a:p>
            <a:r>
              <a:rPr lang="nb-NO" sz="2400" dirty="0"/>
              <a:t>Emosjonelt krevende</a:t>
            </a:r>
          </a:p>
          <a:p>
            <a:r>
              <a:rPr lang="nb-NO" sz="2400" dirty="0"/>
              <a:t>Kognitivt krevende</a:t>
            </a:r>
          </a:p>
          <a:p>
            <a:r>
              <a:rPr lang="nb-NO" sz="2400" dirty="0"/>
              <a:t>Tidkrevende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C8D416B-449F-4CD7-8B61-D0775362B6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491880" y="1947881"/>
            <a:ext cx="4631673" cy="2304256"/>
          </a:xfrm>
          <a:prstGeom prst="rect">
            <a:avLst/>
          </a:prstGeom>
          <a:noFill/>
        </p:spPr>
      </p:pic>
      <p:sp>
        <p:nvSpPr>
          <p:cNvPr id="9" name="Plassholder for bunntekst 3">
            <a:extLst>
              <a:ext uri="{FF2B5EF4-FFF2-40B4-BE49-F238E27FC236}">
                <a16:creationId xmlns:a16="http://schemas.microsoft.com/office/drawing/2014/main" id="{EF73FDC3-83EB-412E-90BA-89280EBE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40384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763DCBC8-877C-4755-ABF8-C17F92FC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994922" cy="785738"/>
          </a:xfrm>
        </p:spPr>
        <p:txBody>
          <a:bodyPr/>
          <a:lstStyle/>
          <a:p>
            <a:r>
              <a:rPr lang="nb-NO" dirty="0"/>
              <a:t>Læreplanteori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B9D26D5-0E6C-42FC-813C-1E503B2BF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læreplaner utvikles </a:t>
            </a:r>
          </a:p>
          <a:p>
            <a:r>
              <a:rPr lang="nb-NO" dirty="0"/>
              <a:t>hvordan de oppfattes </a:t>
            </a:r>
          </a:p>
          <a:p>
            <a:r>
              <a:rPr lang="nb-NO" dirty="0"/>
              <a:t>hvordan intenderte læreplaner realiseres i praksis </a:t>
            </a:r>
          </a:p>
          <a:p>
            <a:r>
              <a:rPr lang="nb-NO" dirty="0"/>
              <a:t>hvilke læringserfaringer elever får </a:t>
            </a:r>
          </a:p>
          <a:p>
            <a:pPr marL="342900" lvl="1" indent="0" algn="r">
              <a:buNone/>
            </a:pPr>
            <a:r>
              <a:rPr lang="nb-NO" dirty="0"/>
              <a:t>(Gundem, 1990)</a:t>
            </a:r>
          </a:p>
          <a:p>
            <a:pPr marL="342900" lvl="1" indent="0" algn="r">
              <a:buNone/>
            </a:pPr>
            <a:endParaRPr lang="nb-NO" dirty="0"/>
          </a:p>
          <a:p>
            <a:r>
              <a:rPr lang="nb-NO" dirty="0"/>
              <a:t>Ulf Lundgren og Gerhard Arfwedson (1972, 1985):</a:t>
            </a:r>
          </a:p>
          <a:p>
            <a:pPr lvl="1"/>
            <a:r>
              <a:rPr lang="nb-NO" dirty="0"/>
              <a:t>Rammefaktorteorien, teorien om skolekoden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A95AFE5-CC02-4FA7-B019-3E4FBD22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6558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3C1B38-B15B-4CE4-95CE-793A4F01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994922" cy="785738"/>
          </a:xfrm>
        </p:spPr>
        <p:txBody>
          <a:bodyPr>
            <a:normAutofit/>
          </a:bodyPr>
          <a:lstStyle/>
          <a:p>
            <a:r>
              <a:rPr lang="nb-NO" dirty="0"/>
              <a:t>Rammefaktorteori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87581C-2074-4F01-9137-24E6A1DD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69219"/>
            <a:ext cx="7344815" cy="3263504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Sterke ytre formelle rammer (statlige og kommunale):</a:t>
            </a:r>
            <a:br>
              <a:rPr lang="nb-NO" sz="2000" dirty="0"/>
            </a:br>
            <a:endParaRPr lang="nb-NO" sz="2000" dirty="0"/>
          </a:p>
          <a:p>
            <a:pPr lvl="1"/>
            <a:r>
              <a:rPr lang="nb-NO" sz="2000" dirty="0"/>
              <a:t>Juridiske rammer </a:t>
            </a:r>
          </a:p>
          <a:p>
            <a:pPr lvl="1"/>
            <a:r>
              <a:rPr lang="nb-NO" sz="2000" dirty="0"/>
              <a:t>Økonomiske rammer</a:t>
            </a:r>
          </a:p>
          <a:p>
            <a:pPr lvl="1"/>
            <a:r>
              <a:rPr lang="nb-NO" sz="2000" dirty="0"/>
              <a:t>Ideologiske rammer  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DAA6BF3-F81D-4F33-A637-906250FD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23528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C9781C-6C95-46E9-BCB7-7A5D23CA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994922" cy="785738"/>
          </a:xfrm>
        </p:spPr>
        <p:txBody>
          <a:bodyPr/>
          <a:lstStyle/>
          <a:p>
            <a:r>
              <a:rPr lang="nb-NO" dirty="0"/>
              <a:t>Arfwedson (1985)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C06AB4-4348-464B-A130-D4774AC09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De lokale rammevilkårene vil være forskjellige og dermed påvirke skolehverdagen ved den enkelt skole på ulike måter </a:t>
            </a:r>
          </a:p>
          <a:p>
            <a:r>
              <a:rPr lang="nb-NO" dirty="0"/>
              <a:t>De sterke rammene satt av statlig styring, særlig knyttet til lovgiving, læreplaner og økonomi, betyr lite for arbeidsmåter og arbeidsforhold i skolen. </a:t>
            </a:r>
          </a:p>
          <a:p>
            <a:r>
              <a:rPr lang="nb-NO" dirty="0"/>
              <a:t>Læreres arbeidsforhold varierer fra skole til skole i sterk sammenheng med situasjonen i skolens nærsamfunn og den lokale konteksten. </a:t>
            </a:r>
          </a:p>
          <a:p>
            <a:r>
              <a:rPr lang="nb-NO" dirty="0"/>
              <a:t>Læreres yrkesutøvelse er ikke på noen ensartet måte avhengig av de formelle rammene </a:t>
            </a:r>
          </a:p>
          <a:p>
            <a:r>
              <a:rPr lang="nb-NO" dirty="0"/>
              <a:t>Teorien om skolekoden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AF6CBF-8FD5-4DCF-933B-76A8EAE7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20693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7D6C40-4B94-49F2-9EFD-0489DD4C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7494"/>
            <a:ext cx="8136904" cy="432048"/>
          </a:xfrm>
        </p:spPr>
        <p:txBody>
          <a:bodyPr>
            <a:normAutofit/>
          </a:bodyPr>
          <a:lstStyle/>
          <a:p>
            <a:r>
              <a:rPr lang="nb-NO" sz="2400" dirty="0"/>
              <a:t>Skolekodens tre kontekstgrupper (Arfwedson, 1985)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A4475580-55DC-4E89-9D93-3D64A5E372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119798"/>
              </p:ext>
            </p:extLst>
          </p:nvPr>
        </p:nvGraphicFramePr>
        <p:xfrm>
          <a:off x="197768" y="1059582"/>
          <a:ext cx="8748463" cy="397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8542">
                  <a:extLst>
                    <a:ext uri="{9D8B030D-6E8A-4147-A177-3AD203B41FA5}">
                      <a16:colId xmlns:a16="http://schemas.microsoft.com/office/drawing/2014/main" val="2798511569"/>
                    </a:ext>
                  </a:extLst>
                </a:gridCol>
                <a:gridCol w="6509921">
                  <a:extLst>
                    <a:ext uri="{9D8B030D-6E8A-4147-A177-3AD203B41FA5}">
                      <a16:colId xmlns:a16="http://schemas.microsoft.com/office/drawing/2014/main" val="3187378303"/>
                    </a:ext>
                  </a:extLst>
                </a:gridCol>
              </a:tblGrid>
              <a:tr h="431162">
                <a:tc>
                  <a:txBody>
                    <a:bodyPr/>
                    <a:lstStyle/>
                    <a:p>
                      <a:pPr algn="just" fontAlgn="ctr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  <a:tab pos="647700" algn="l"/>
                          <a:tab pos="864235" algn="l"/>
                          <a:tab pos="1296035" algn="l"/>
                          <a:tab pos="1511935" algn="l"/>
                          <a:tab pos="1727835" algn="l"/>
                          <a:tab pos="1943735" algn="l"/>
                          <a:tab pos="2376170" algn="l"/>
                          <a:tab pos="2592070" algn="l"/>
                          <a:tab pos="2807970" algn="l"/>
                          <a:tab pos="3023870" algn="l"/>
                          <a:tab pos="3239770" algn="l"/>
                          <a:tab pos="3456305" algn="l"/>
                          <a:tab pos="3672205" algn="l"/>
                          <a:tab pos="3888105" algn="l"/>
                          <a:tab pos="4104005" algn="l"/>
                          <a:tab pos="4319905" algn="l"/>
                          <a:tab pos="4535805" algn="l"/>
                          <a:tab pos="4751705" algn="l"/>
                          <a:tab pos="4968240" algn="l"/>
                        </a:tabLst>
                      </a:pPr>
                      <a:r>
                        <a:rPr lang="nb-NO" sz="1800" b="1" spc="10">
                          <a:effectLst/>
                        </a:rPr>
                        <a:t>Kontekst</a:t>
                      </a:r>
                      <a:endParaRPr lang="nb-NO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71755" marB="71755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ts val="11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431800" algn="l"/>
                          <a:tab pos="647700" algn="l"/>
                          <a:tab pos="864235" algn="l"/>
                          <a:tab pos="1296035" algn="l"/>
                          <a:tab pos="1511935" algn="l"/>
                          <a:tab pos="1727835" algn="l"/>
                          <a:tab pos="1943735" algn="l"/>
                          <a:tab pos="2376170" algn="l"/>
                          <a:tab pos="2592070" algn="l"/>
                          <a:tab pos="2807970" algn="l"/>
                          <a:tab pos="3023870" algn="l"/>
                          <a:tab pos="3239770" algn="l"/>
                          <a:tab pos="3456305" algn="l"/>
                          <a:tab pos="3672205" algn="l"/>
                          <a:tab pos="3888105" algn="l"/>
                          <a:tab pos="4104005" algn="l"/>
                          <a:tab pos="4319905" algn="l"/>
                          <a:tab pos="4535805" algn="l"/>
                          <a:tab pos="4751705" algn="l"/>
                          <a:tab pos="4968240" algn="l"/>
                        </a:tabLst>
                      </a:pPr>
                      <a:r>
                        <a:rPr lang="nb-NO" sz="1800" b="1" spc="10" dirty="0">
                          <a:effectLst/>
                        </a:rPr>
                        <a:t>Beskrivelse</a:t>
                      </a:r>
                      <a:endParaRPr lang="nb-N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71755" marB="71755" anchor="ctr"/>
                </a:tc>
                <a:extLst>
                  <a:ext uri="{0D108BD9-81ED-4DB2-BD59-A6C34878D82A}">
                    <a16:rowId xmlns:a16="http://schemas.microsoft.com/office/drawing/2014/main" val="1743286626"/>
                  </a:ext>
                </a:extLst>
              </a:tr>
              <a:tr h="1256342"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539750" algn="l"/>
                          <a:tab pos="647700" algn="l"/>
                          <a:tab pos="756285" algn="l"/>
                          <a:tab pos="864235" algn="l"/>
                          <a:tab pos="972185" algn="l"/>
                          <a:tab pos="1188085" algn="l"/>
                          <a:tab pos="1296035" algn="l"/>
                          <a:tab pos="1403985" algn="l"/>
                          <a:tab pos="1511935" algn="l"/>
                          <a:tab pos="1619885" algn="l"/>
                          <a:tab pos="1727835" algn="l"/>
                          <a:tab pos="1835785" algn="l"/>
                          <a:tab pos="1943735" algn="l"/>
                          <a:tab pos="2051685" algn="l"/>
                          <a:tab pos="2268220" algn="l"/>
                          <a:tab pos="2376170" algn="l"/>
                          <a:tab pos="2484120" algn="l"/>
                          <a:tab pos="2592070" algn="l"/>
                          <a:tab pos="2700020" algn="l"/>
                        </a:tabLst>
                      </a:pPr>
                      <a:r>
                        <a:rPr lang="nb-NO" sz="1800" dirty="0">
                          <a:effectLst/>
                        </a:rPr>
                        <a:t>Systemkonteksten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71755" marB="71755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539750" algn="l"/>
                          <a:tab pos="647700" algn="l"/>
                          <a:tab pos="756285" algn="l"/>
                          <a:tab pos="864235" algn="l"/>
                          <a:tab pos="972185" algn="l"/>
                          <a:tab pos="1188085" algn="l"/>
                          <a:tab pos="1296035" algn="l"/>
                          <a:tab pos="1403985" algn="l"/>
                          <a:tab pos="1511935" algn="l"/>
                          <a:tab pos="1619885" algn="l"/>
                          <a:tab pos="1727835" algn="l"/>
                          <a:tab pos="1835785" algn="l"/>
                          <a:tab pos="1943735" algn="l"/>
                          <a:tab pos="2051685" algn="l"/>
                          <a:tab pos="2268220" algn="l"/>
                          <a:tab pos="2376170" algn="l"/>
                          <a:tab pos="2484120" algn="l"/>
                          <a:tab pos="2592070" algn="l"/>
                          <a:tab pos="2700020" algn="l"/>
                        </a:tabLst>
                      </a:pPr>
                      <a:r>
                        <a:rPr lang="nb-NO" sz="1800" dirty="0">
                          <a:effectLst/>
                        </a:rPr>
                        <a:t>De formelle statlige og kommunale rammene (regler, mål, arbeidsdeling, lønninger, reformer, rammeendringer) har i prinsippet samme innhold for skolene, men forandres kontinuerlig og reformeres fra tid til annen.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71755" marB="71755"/>
                </a:tc>
                <a:extLst>
                  <a:ext uri="{0D108BD9-81ED-4DB2-BD59-A6C34878D82A}">
                    <a16:rowId xmlns:a16="http://schemas.microsoft.com/office/drawing/2014/main" val="2907766429"/>
                  </a:ext>
                </a:extLst>
              </a:tr>
              <a:tr h="1256342"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539750" algn="l"/>
                          <a:tab pos="647700" algn="l"/>
                          <a:tab pos="756285" algn="l"/>
                          <a:tab pos="864235" algn="l"/>
                          <a:tab pos="972185" algn="l"/>
                          <a:tab pos="1188085" algn="l"/>
                          <a:tab pos="1296035" algn="l"/>
                          <a:tab pos="1403985" algn="l"/>
                          <a:tab pos="1511935" algn="l"/>
                          <a:tab pos="1619885" algn="l"/>
                          <a:tab pos="1727835" algn="l"/>
                          <a:tab pos="1835785" algn="l"/>
                          <a:tab pos="1943735" algn="l"/>
                          <a:tab pos="2051685" algn="l"/>
                          <a:tab pos="2268220" algn="l"/>
                          <a:tab pos="2376170" algn="l"/>
                          <a:tab pos="2484120" algn="l"/>
                          <a:tab pos="2592070" algn="l"/>
                          <a:tab pos="2700020" algn="l"/>
                        </a:tabLst>
                      </a:pPr>
                      <a:r>
                        <a:rPr lang="nb-NO" sz="1800" dirty="0">
                          <a:effectLst/>
                        </a:rPr>
                        <a:t>Den ytre konteksten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71755" marB="71755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539750" algn="l"/>
                          <a:tab pos="647700" algn="l"/>
                          <a:tab pos="756285" algn="l"/>
                          <a:tab pos="864235" algn="l"/>
                          <a:tab pos="972185" algn="l"/>
                          <a:tab pos="1188085" algn="l"/>
                          <a:tab pos="1296035" algn="l"/>
                          <a:tab pos="1403985" algn="l"/>
                          <a:tab pos="1511935" algn="l"/>
                          <a:tab pos="1619885" algn="l"/>
                          <a:tab pos="1727835" algn="l"/>
                          <a:tab pos="1835785" algn="l"/>
                          <a:tab pos="1943735" algn="l"/>
                          <a:tab pos="2051685" algn="l"/>
                          <a:tab pos="2268220" algn="l"/>
                          <a:tab pos="2376170" algn="l"/>
                          <a:tab pos="2484120" algn="l"/>
                          <a:tab pos="2592070" algn="l"/>
                          <a:tab pos="2700020" algn="l"/>
                        </a:tabLst>
                      </a:pPr>
                      <a:r>
                        <a:rPr lang="nb-NO" sz="1800" dirty="0">
                          <a:effectLst/>
                        </a:rPr>
                        <a:t>Nærsamfunnets forhold (sosiale, økonomiske, kulturelle), med krav og forventninger til lærere og skolen for øvrig. Vil kunne antas å påvirke det daglige arbeidet på en mer direkte og konkret måte enn de formelle rammene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71755" marB="71755"/>
                </a:tc>
                <a:extLst>
                  <a:ext uri="{0D108BD9-81ED-4DB2-BD59-A6C34878D82A}">
                    <a16:rowId xmlns:a16="http://schemas.microsoft.com/office/drawing/2014/main" val="3686623983"/>
                  </a:ext>
                </a:extLst>
              </a:tr>
              <a:tr h="1028874"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539750" algn="l"/>
                          <a:tab pos="647700" algn="l"/>
                          <a:tab pos="756285" algn="l"/>
                          <a:tab pos="864235" algn="l"/>
                          <a:tab pos="972185" algn="l"/>
                          <a:tab pos="1188085" algn="l"/>
                          <a:tab pos="1296035" algn="l"/>
                          <a:tab pos="1403985" algn="l"/>
                          <a:tab pos="1511935" algn="l"/>
                          <a:tab pos="1619885" algn="l"/>
                          <a:tab pos="1727835" algn="l"/>
                          <a:tab pos="1835785" algn="l"/>
                          <a:tab pos="1943735" algn="l"/>
                          <a:tab pos="2051685" algn="l"/>
                          <a:tab pos="2268220" algn="l"/>
                          <a:tab pos="2376170" algn="l"/>
                          <a:tab pos="2484120" algn="l"/>
                          <a:tab pos="2592070" algn="l"/>
                          <a:tab pos="2700020" algn="l"/>
                        </a:tabLst>
                      </a:pPr>
                      <a:r>
                        <a:rPr lang="nb-NO" sz="1800" dirty="0">
                          <a:effectLst/>
                        </a:rPr>
                        <a:t>Den indre konteksten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71755" marB="71755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539750" algn="l"/>
                          <a:tab pos="647700" algn="l"/>
                          <a:tab pos="756285" algn="l"/>
                          <a:tab pos="864235" algn="l"/>
                          <a:tab pos="972185" algn="l"/>
                          <a:tab pos="1188085" algn="l"/>
                          <a:tab pos="1296035" algn="l"/>
                          <a:tab pos="1403985" algn="l"/>
                          <a:tab pos="1511935" algn="l"/>
                          <a:tab pos="1619885" algn="l"/>
                          <a:tab pos="1727835" algn="l"/>
                          <a:tab pos="1835785" algn="l"/>
                          <a:tab pos="1943735" algn="l"/>
                          <a:tab pos="2051685" algn="l"/>
                          <a:tab pos="2268220" algn="l"/>
                          <a:tab pos="2376170" algn="l"/>
                          <a:tab pos="2484120" algn="l"/>
                          <a:tab pos="2592070" algn="l"/>
                          <a:tab pos="2700020" algn="l"/>
                        </a:tabLst>
                      </a:pPr>
                      <a:r>
                        <a:rPr lang="nb-NO" sz="1800" dirty="0">
                          <a:effectLst/>
                        </a:rPr>
                        <a:t>Skolens tradisjon med dens institusjonaliserte regler, samt materielle situasjon (som for eksempel bygningers beliggenhet, form og funksjoner, personalomsetning)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65" marR="50165" marT="71755" marB="71755"/>
                </a:tc>
                <a:extLst>
                  <a:ext uri="{0D108BD9-81ED-4DB2-BD59-A6C34878D82A}">
                    <a16:rowId xmlns:a16="http://schemas.microsoft.com/office/drawing/2014/main" val="1288332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044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48634"/>
            <a:ext cx="3074375" cy="2521127"/>
          </a:xfrm>
          <a:prstGeom prst="rect">
            <a:avLst/>
          </a:prstGeom>
        </p:spPr>
      </p:pic>
      <p:pic>
        <p:nvPicPr>
          <p:cNvPr id="17" name="Plassholder for innhold 1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2994" y="2048634"/>
            <a:ext cx="2990336" cy="252112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065" y="230558"/>
            <a:ext cx="8256319" cy="1158856"/>
          </a:xfrm>
        </p:spPr>
        <p:txBody>
          <a:bodyPr>
            <a:noAutofit/>
          </a:bodyPr>
          <a:lstStyle/>
          <a:p>
            <a:r>
              <a:rPr lang="nb-NO" sz="1800" b="1" dirty="0"/>
              <a:t>1. Profesjonelle læringsfellesskap og pedagogisk skoleledelse 										   </a:t>
            </a:r>
            <a:r>
              <a:rPr lang="nb-NO" sz="1600" dirty="0"/>
              <a:t>(Jenssen, 2020)</a:t>
            </a:r>
            <a:br>
              <a:rPr lang="nb-NO" sz="1800" dirty="0"/>
            </a:br>
            <a:r>
              <a:rPr lang="nb-NO" sz="1500" b="1" i="1" dirty="0"/>
              <a:t>Hvordan opplever lærere det profesjonelle læringsfellesskapet ved sin skole, og i hvilken grad kan variasjonen i deres opplevelse forklares av faktorer ved skolen de jobber ved?  </a:t>
            </a:r>
          </a:p>
        </p:txBody>
      </p:sp>
      <p:sp>
        <p:nvSpPr>
          <p:cNvPr id="7" name="Rektangel 6"/>
          <p:cNvSpPr/>
          <p:nvPr/>
        </p:nvSpPr>
        <p:spPr>
          <a:xfrm>
            <a:off x="2267744" y="1674370"/>
            <a:ext cx="349262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b-NO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Variasjon mellom skolene målt i gjennomsnitt</a:t>
            </a:r>
            <a:endParaRPr lang="nb-NO" sz="1400" dirty="0"/>
          </a:p>
        </p:txBody>
      </p:sp>
      <p:sp>
        <p:nvSpPr>
          <p:cNvPr id="19" name="Tekstboks 2"/>
          <p:cNvSpPr txBox="1">
            <a:spLocks noChangeArrowheads="1"/>
          </p:cNvSpPr>
          <p:nvPr/>
        </p:nvSpPr>
        <p:spPr bwMode="auto">
          <a:xfrm>
            <a:off x="562994" y="4631638"/>
            <a:ext cx="2864829" cy="2813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 1: Varians, Profesjonelle læringsfellesskap</a:t>
            </a:r>
            <a:endParaRPr lang="nb-NO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kstboks 2"/>
          <p:cNvSpPr txBox="1">
            <a:spLocks noChangeArrowheads="1"/>
          </p:cNvSpPr>
          <p:nvPr/>
        </p:nvSpPr>
        <p:spPr bwMode="auto">
          <a:xfrm>
            <a:off x="4917268" y="4659213"/>
            <a:ext cx="2538392" cy="2537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 2: Varians, Pedagogisk skoleledelse</a:t>
            </a:r>
            <a:endParaRPr lang="nb-NO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A579390-AAFB-45D7-8A01-BCC5B858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9832" y="4854717"/>
            <a:ext cx="2812256" cy="273844"/>
          </a:xfrm>
        </p:spPr>
        <p:txBody>
          <a:bodyPr/>
          <a:lstStyle/>
          <a:p>
            <a:r>
              <a:rPr lang="nb-NO" dirty="0"/>
              <a:t>Mette Marit Forsmo Jenssen, SePU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4B4D42D-CFC4-4139-8283-0378C979FDD6}"/>
              </a:ext>
            </a:extLst>
          </p:cNvPr>
          <p:cNvSpPr txBox="1"/>
          <p:nvPr/>
        </p:nvSpPr>
        <p:spPr>
          <a:xfrm>
            <a:off x="3203848" y="2225534"/>
            <a:ext cx="118813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000" dirty="0"/>
              <a:t>- Skolestørrelse?</a:t>
            </a:r>
          </a:p>
          <a:p>
            <a:r>
              <a:rPr lang="nb-NO" sz="1000" dirty="0"/>
              <a:t>- Trinn?</a:t>
            </a:r>
          </a:p>
        </p:txBody>
      </p:sp>
    </p:spTree>
    <p:extLst>
      <p:ext uri="{BB962C8B-B14F-4D97-AF65-F5344CB8AC3E}">
        <p14:creationId xmlns:p14="http://schemas.microsoft.com/office/powerpoint/2010/main" val="36818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BF7622-04E0-4A94-A9D6-99D373F8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7494"/>
            <a:ext cx="6994922" cy="569714"/>
          </a:xfrm>
        </p:spPr>
        <p:txBody>
          <a:bodyPr/>
          <a:lstStyle/>
          <a:p>
            <a:r>
              <a:rPr lang="nb-NO" sz="2400" b="1" dirty="0"/>
              <a:t>Konklusjoner basert på flernivåanalyser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7C6727-C9FA-41D9-AE26-2E791C721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7574"/>
            <a:ext cx="7560840" cy="3456383"/>
          </a:xfrm>
        </p:spPr>
        <p:txBody>
          <a:bodyPr>
            <a:normAutofit/>
          </a:bodyPr>
          <a:lstStyle/>
          <a:p>
            <a:r>
              <a:rPr lang="nb-NO" sz="2000" dirty="0"/>
              <a:t>Ca. 11 % av variasjonen i læreres vurderinger kan forklares på skolenivå</a:t>
            </a:r>
          </a:p>
          <a:p>
            <a:pPr lvl="1"/>
            <a:r>
              <a:rPr lang="nb-NO" sz="2000" dirty="0"/>
              <a:t>læreres vurderinger i betydelig grad kan forklares ut fra hvilken skole de jobber ved</a:t>
            </a:r>
          </a:p>
          <a:p>
            <a:pPr lvl="1"/>
            <a:r>
              <a:rPr lang="nb-NO" sz="2000" dirty="0"/>
              <a:t>lærere innenfor en skole og med samme pedagogiske ledelse, formes av den kulturen de er en del av.</a:t>
            </a:r>
          </a:p>
          <a:p>
            <a:r>
              <a:rPr lang="nb-NO" sz="2000" dirty="0"/>
              <a:t>Ca. 87 % av variasjonen i læreres vurderinger kan forklares på individnivå. </a:t>
            </a:r>
          </a:p>
          <a:p>
            <a:pPr lvl="1"/>
            <a:r>
              <a:rPr lang="nb-NO" sz="2000" dirty="0"/>
              <a:t>Lærere innenfor en skole er mer forskjellige enn de ulike kulturene som utspiller seg på de forskjellige skolene.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FEEA40-7B48-4D8C-B4DE-7AE121DE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9339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111BE7-DAE2-4BE4-BE7C-03832A40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994922" cy="785738"/>
          </a:xfrm>
        </p:spPr>
        <p:txBody>
          <a:bodyPr/>
          <a:lstStyle/>
          <a:p>
            <a:r>
              <a:rPr lang="nb-NO" dirty="0"/>
              <a:t>Forventninger om pedagogisk ledelse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80F7235-F324-4F7F-B561-77DB22830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592003"/>
            <a:ext cx="5940791" cy="2995971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20BCD4B-40A0-467F-91FF-EC12884C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1506851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C298424B-4E2C-4E71-84C0-770D59D72B16}"/>
              </a:ext>
            </a:extLst>
          </p:cNvPr>
          <p:cNvSpPr txBox="1"/>
          <p:nvPr/>
        </p:nvSpPr>
        <p:spPr>
          <a:xfrm>
            <a:off x="628652" y="843559"/>
            <a:ext cx="3367553" cy="378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783">
              <a:lnSpc>
                <a:spcPct val="90000"/>
              </a:lnSpc>
              <a:spcAft>
                <a:spcPts val="600"/>
              </a:spcAft>
            </a:pPr>
            <a:endParaRPr lang="nb-NO" sz="1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3">
              <a:lnSpc>
                <a:spcPct val="90000"/>
              </a:lnSpc>
              <a:spcAft>
                <a:spcPts val="600"/>
              </a:spcAft>
            </a:pPr>
            <a:r>
              <a:rPr lang="nb-NO" sz="1950" dirty="0">
                <a:latin typeface="Arial" panose="020B0604020202020204" pitchFamily="34" charset="0"/>
                <a:cs typeface="Arial" panose="020B0604020202020204" pitchFamily="34" charset="0"/>
              </a:rPr>
              <a:t>Hvordan kan skoleledere utvikle sin kapasitet for pedagogisk ledelse?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E281C99E-3CE2-4835-931F-170F2A25D2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10775" y="1369219"/>
            <a:ext cx="3263504" cy="3263504"/>
          </a:xfrm>
          <a:prstGeom prst="rect">
            <a:avLst/>
          </a:prstGeo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D1DE7D2-D450-4727-9AC5-D247AB2B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kern="1200">
                <a:latin typeface="+mn-lt"/>
                <a:ea typeface="+mn-ea"/>
                <a:cs typeface="+mn-cs"/>
              </a:rPr>
              <a:t>Mette Marit Forsmo Jenssen, SePU</a:t>
            </a:r>
            <a:endParaRPr lang="nb-NO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874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A0F3A1B4-CBE8-45CE-9729-4BABF5C6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6994922" cy="713730"/>
          </a:xfrm>
        </p:spPr>
        <p:txBody>
          <a:bodyPr/>
          <a:lstStyle/>
          <a:p>
            <a:r>
              <a:rPr lang="nb-NO" dirty="0"/>
              <a:t>Garanti for direkte overføringer ?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2ADD379-9F2B-4BF0-8C63-EC66A6F11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1" y="1268016"/>
            <a:ext cx="6994525" cy="209582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7628235-3613-4FD6-9CDD-33F1F8228B18}"/>
              </a:ext>
            </a:extLst>
          </p:cNvPr>
          <p:cNvSpPr txBox="1"/>
          <p:nvPr/>
        </p:nvSpPr>
        <p:spPr>
          <a:xfrm>
            <a:off x="323528" y="3394355"/>
            <a:ext cx="7848872" cy="154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nb-NO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 dokumentasjon fra norsk skolekontekst på:</a:t>
            </a: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b-NO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PLF faktisk fører til endret praksis, eller forbedring når det gjelder elevers læring. </a:t>
            </a:r>
          </a:p>
          <a:p>
            <a:pPr marL="742950" lvl="1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b-NO" sz="16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forholdet mellom skoleledelse og profesjonelle læringsfellesskap</a:t>
            </a:r>
          </a:p>
          <a:p>
            <a:pPr lvl="1">
              <a:lnSpc>
                <a:spcPct val="90000"/>
              </a:lnSpc>
              <a:spcBef>
                <a:spcPts val="750"/>
              </a:spcBef>
            </a:pPr>
            <a:endParaRPr lang="nb-NO" sz="16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35EB73D9-140F-4A3F-878F-7923B97D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4165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C6C118-A44B-4B6F-B32B-15EDDF7A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4899" y="4802643"/>
            <a:ext cx="2812256" cy="273844"/>
          </a:xfrm>
        </p:spPr>
        <p:txBody>
          <a:bodyPr/>
          <a:lstStyle/>
          <a:p>
            <a:pPr algn="ctr"/>
            <a:r>
              <a:rPr lang="nb-NO"/>
              <a:t>Mette Marit Forsmo Jenssen, SePU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A6E322B2-2A72-476A-B2CC-0D907076F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92485"/>
            <a:ext cx="5616624" cy="4084002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6B19706C-A333-4F4D-BF87-9FFB13190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551" y="3579862"/>
            <a:ext cx="1036604" cy="689462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8017116-12D6-4C9C-8742-656F4FD66CED}"/>
              </a:ext>
            </a:extLst>
          </p:cNvPr>
          <p:cNvSpPr txBox="1"/>
          <p:nvPr/>
        </p:nvSpPr>
        <p:spPr>
          <a:xfrm>
            <a:off x="539552" y="18540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i="1" dirty="0"/>
              <a:t>I hvilken grad predikerer skolelederes kjernepraksiser deres kapasitet for pedagogisk skoleledelse?</a:t>
            </a:r>
          </a:p>
        </p:txBody>
      </p:sp>
    </p:spTree>
    <p:extLst>
      <p:ext uri="{BB962C8B-B14F-4D97-AF65-F5344CB8AC3E}">
        <p14:creationId xmlns:p14="http://schemas.microsoft.com/office/powerpoint/2010/main" val="549820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86B308-BB97-467B-92F6-D725C3116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26" y="303103"/>
            <a:ext cx="7906391" cy="496998"/>
          </a:xfrm>
        </p:spPr>
        <p:txBody>
          <a:bodyPr>
            <a:noAutofit/>
          </a:bodyPr>
          <a:lstStyle/>
          <a:p>
            <a:r>
              <a:rPr lang="nb-NO" dirty="0"/>
              <a:t>Funn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743843D-7332-4455-A2B0-225A2CC2E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949317"/>
            <a:ext cx="7416824" cy="4139632"/>
          </a:xfrm>
        </p:spPr>
        <p:txBody>
          <a:bodyPr>
            <a:noAutofit/>
          </a:bodyPr>
          <a:lstStyle/>
          <a:p>
            <a:pPr indent="-189000">
              <a:lnSpc>
                <a:spcPct val="100000"/>
              </a:lnSpc>
              <a:spcBef>
                <a:spcPts val="450"/>
              </a:spcBef>
            </a:pPr>
            <a:r>
              <a:rPr lang="nb-NO" sz="1800" dirty="0">
                <a:latin typeface="+mn-lt"/>
              </a:rPr>
              <a:t>Systematisk sammenheng mellom pedagogisk skoleledelse og alle de tre kjernepraksisene</a:t>
            </a:r>
          </a:p>
          <a:p>
            <a:pPr lvl="1" indent="-189000">
              <a:lnSpc>
                <a:spcPct val="100000"/>
              </a:lnSpc>
              <a:spcBef>
                <a:spcPts val="450"/>
              </a:spcBef>
            </a:pPr>
            <a:r>
              <a:rPr lang="nb-NO" sz="1800" dirty="0">
                <a:latin typeface="+mn-lt"/>
              </a:rPr>
              <a:t>Ingen systematisk sammenheng mellom pedagogisk skoleledelse og bakgrunnsvariablene</a:t>
            </a:r>
          </a:p>
          <a:p>
            <a:pPr indent="-189000">
              <a:lnSpc>
                <a:spcPct val="100000"/>
              </a:lnSpc>
              <a:spcBef>
                <a:spcPts val="450"/>
              </a:spcBef>
            </a:pPr>
            <a:r>
              <a:rPr lang="nb-NO" sz="1800" dirty="0">
                <a:latin typeface="+mn-lt"/>
              </a:rPr>
              <a:t>Alle kjernepraksisene hadde signifikant forklaringskraft på pedagogisk ledelse</a:t>
            </a:r>
          </a:p>
          <a:p>
            <a:pPr marL="685800" lvl="1" indent="-189000">
              <a:lnSpc>
                <a:spcPct val="10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nb-NO" sz="1800" dirty="0">
                <a:latin typeface="+mn-lt"/>
              </a:rPr>
              <a:t> Aktiv deltakelse i læreres samarbeidslæring</a:t>
            </a:r>
          </a:p>
          <a:p>
            <a:pPr marL="685800" lvl="1" indent="-189000">
              <a:lnSpc>
                <a:spcPct val="10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nb-NO" sz="1800" dirty="0">
                <a:latin typeface="+mn-lt"/>
              </a:rPr>
              <a:t> Observasjon og veiledning </a:t>
            </a:r>
          </a:p>
          <a:p>
            <a:pPr marL="685800" lvl="1" indent="-189000">
              <a:lnSpc>
                <a:spcPct val="10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nb-NO" sz="1800" dirty="0">
                <a:latin typeface="+mn-lt"/>
              </a:rPr>
              <a:t> Tid på analyse og oppfølging av elevresultater</a:t>
            </a:r>
          </a:p>
          <a:p>
            <a:pPr indent="-189000">
              <a:lnSpc>
                <a:spcPct val="100000"/>
              </a:lnSpc>
              <a:spcBef>
                <a:spcPts val="450"/>
              </a:spcBef>
            </a:pPr>
            <a:r>
              <a:rPr lang="nb-NO" sz="1800" dirty="0">
                <a:latin typeface="+mn-lt"/>
              </a:rPr>
              <a:t>Kraften av den enkelte kjernepraksis øker når alle tre kombineres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6E785E64-9B25-48C0-A17C-B2DDD8F4DDAF}"/>
              </a:ext>
            </a:extLst>
          </p:cNvPr>
          <p:cNvSpPr txBox="1">
            <a:spLocks/>
          </p:cNvSpPr>
          <p:nvPr/>
        </p:nvSpPr>
        <p:spPr>
          <a:xfrm>
            <a:off x="211426" y="1868370"/>
            <a:ext cx="3367553" cy="406668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nb-NO" sz="270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780BAB9-A837-47FB-A080-C65944C4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38389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10EB50-5F5C-4092-ACD5-200AB1F4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4" y="193420"/>
            <a:ext cx="6997652" cy="552450"/>
          </a:xfrm>
        </p:spPr>
        <p:txBody>
          <a:bodyPr/>
          <a:lstStyle/>
          <a:p>
            <a:r>
              <a:rPr lang="nb-NO" dirty="0"/>
              <a:t>Oppsummering og konklusjoner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0C029C4-6770-4591-8F11-362507BBA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71550"/>
            <a:ext cx="4276725" cy="4105275"/>
          </a:xfrm>
        </p:spPr>
        <p:txBody>
          <a:bodyPr>
            <a:normAutofit/>
          </a:bodyPr>
          <a:lstStyle/>
          <a:p>
            <a:r>
              <a:rPr lang="nb-NO" sz="1600" dirty="0"/>
              <a:t>Det er store variasjoner i kvaliteten på skolers profesjonelle læringsfellesskap, og variasjonene kan i stor grad forklares av skolens pedagogiske ledelse. </a:t>
            </a:r>
          </a:p>
          <a:p>
            <a:r>
              <a:rPr lang="nb-NO" sz="1600" dirty="0"/>
              <a:t>Funnene setter imidlertid antakelsen om en retning på prøve. Skolelederes påvirkning er ikke så lineær som litteraturen kan gi inntrykk av. </a:t>
            </a:r>
          </a:p>
          <a:p>
            <a:pPr lvl="1"/>
            <a:r>
              <a:rPr lang="nb-NO" sz="1600" dirty="0"/>
              <a:t>Ledelse påvirkes også nedenfra og foregår under sterke kontekstuelle betingelser, under sterk påvirkning av rammene som eksisterer i den ytre og den indre lokale konteksten i en skole</a:t>
            </a:r>
          </a:p>
          <a:p>
            <a:r>
              <a:rPr lang="nb-NO" sz="1600" dirty="0"/>
              <a:t>Dobbelkretslæring er krevende prosesser og kan betraktes som kulturendring, og kulturendring forutsetter at skoleledere er i stand til å lede beslutningsprosessene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2AB6494-30AE-4194-A257-5D70F24A05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58866" y="1419622"/>
            <a:ext cx="4903279" cy="2990453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15086A5-859A-45C7-8EF8-6C156C68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3888" y="4912377"/>
            <a:ext cx="2016224" cy="273844"/>
          </a:xfrm>
        </p:spPr>
        <p:txBody>
          <a:bodyPr/>
          <a:lstStyle/>
          <a:p>
            <a:r>
              <a:rPr lang="nb-NO" dirty="0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11421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8B2555-0F51-4BD6-AA33-3117B6D7D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7" y="1114426"/>
            <a:ext cx="7351073" cy="3755231"/>
          </a:xfrm>
        </p:spPr>
        <p:txBody>
          <a:bodyPr>
            <a:normAutofit lnSpcReduction="10000"/>
          </a:bodyPr>
          <a:lstStyle/>
          <a:p>
            <a:r>
              <a:rPr lang="nb-NO" dirty="0"/>
              <a:t>Tre kjernepraksiser fremstår som sentrale for å utvikle skolelederes kapasitet for pedagogisk ledelse.</a:t>
            </a:r>
          </a:p>
          <a:p>
            <a:pPr lvl="0"/>
            <a:r>
              <a:rPr lang="nb-NO" dirty="0"/>
              <a:t>Min forskning finner ikke de mønstre mellom profesjonelle læringsfellesskap og læreres undervisningspraksis som det intensjonalt kunne tenkes å finne</a:t>
            </a:r>
          </a:p>
          <a:p>
            <a:pPr lvl="0"/>
            <a:r>
              <a:rPr lang="nb-NO" dirty="0"/>
              <a:t>Funnene indikerer likevel at profesjonelle læringsfellesskap har betydning, og at det kan handle om å utfordre og endre både kollektive og individuelle verdier, oppfatninger og handlingsmønstre som ligger i skolekoden/ skolens kultur</a:t>
            </a:r>
          </a:p>
          <a:p>
            <a:pPr lvl="0"/>
            <a:r>
              <a:rPr lang="nb-NO" sz="1800" dirty="0"/>
              <a:t>Det kan hende vi undervurderer både hva som kreves av lærere for å endre praksis, og hva som kreves av ledelse</a:t>
            </a:r>
          </a:p>
          <a:p>
            <a:pPr lvl="0"/>
            <a:r>
              <a:rPr lang="nb-NO" sz="1800" dirty="0"/>
              <a:t>Det å utvikle PLF er trolig et mye vanskeligere prosjekt enn forskningslitteraturen og læreplanen gir uttrykk for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66089B0-31DB-4458-B28B-D44CAD45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28255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E42CC6-8C59-447C-AA2F-E9491003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89" y="339502"/>
            <a:ext cx="5635235" cy="783431"/>
          </a:xfrm>
        </p:spPr>
        <p:txBody>
          <a:bodyPr anchor="b">
            <a:normAutofit fontScale="90000"/>
          </a:bodyPr>
          <a:lstStyle/>
          <a:p>
            <a:r>
              <a:rPr lang="nb-NO" sz="3200" dirty="0"/>
              <a:t>Tilbake til definisjonen på PLF…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6BEDBD-969B-4685-9BD9-65CBCF719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1789" y="1707654"/>
            <a:ext cx="6510531" cy="21602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800" dirty="0"/>
              <a:t>viser til en </a:t>
            </a:r>
            <a:r>
              <a:rPr lang="nb-NO" sz="1800" b="1" dirty="0"/>
              <a:t>inkluderende</a:t>
            </a:r>
            <a:r>
              <a:rPr lang="nb-NO" sz="1800" dirty="0"/>
              <a:t> gruppe mennesker:</a:t>
            </a:r>
          </a:p>
          <a:p>
            <a:pPr lvl="1"/>
            <a:r>
              <a:rPr lang="nb-NO" sz="1800" dirty="0"/>
              <a:t>Som er </a:t>
            </a:r>
            <a:r>
              <a:rPr lang="nb-NO" sz="1800" b="1" dirty="0"/>
              <a:t>motivert</a:t>
            </a:r>
            <a:r>
              <a:rPr lang="nb-NO" sz="1800" dirty="0"/>
              <a:t> ut fra </a:t>
            </a:r>
            <a:r>
              <a:rPr lang="nb-NO" sz="1800" b="1" dirty="0"/>
              <a:t>felles</a:t>
            </a:r>
            <a:r>
              <a:rPr lang="nb-NO" sz="1800" dirty="0"/>
              <a:t> visjon, verdier og mål om bedre utvikling og læring for alle ansatte og barn</a:t>
            </a:r>
          </a:p>
          <a:p>
            <a:pPr lvl="1"/>
            <a:r>
              <a:rPr lang="nb-NO" sz="1800" dirty="0"/>
              <a:t>Som </a:t>
            </a:r>
            <a:r>
              <a:rPr lang="nb-NO" sz="1800" b="1" dirty="0"/>
              <a:t>samarbeider</a:t>
            </a:r>
            <a:r>
              <a:rPr lang="nb-NO" sz="1800" dirty="0"/>
              <a:t> og </a:t>
            </a:r>
            <a:r>
              <a:rPr lang="nb-NO" sz="1800" b="1" dirty="0"/>
              <a:t>støtter</a:t>
            </a:r>
            <a:r>
              <a:rPr lang="nb-NO" sz="1800" dirty="0"/>
              <a:t> hverandre</a:t>
            </a:r>
          </a:p>
          <a:p>
            <a:pPr lvl="1"/>
            <a:r>
              <a:rPr lang="nb-NO" sz="1800" dirty="0"/>
              <a:t>Som </a:t>
            </a:r>
            <a:r>
              <a:rPr lang="nb-NO" sz="1800" b="1" dirty="0"/>
              <a:t>deler erfaringer</a:t>
            </a:r>
            <a:r>
              <a:rPr lang="nb-NO" sz="1800" dirty="0"/>
              <a:t>, </a:t>
            </a:r>
            <a:r>
              <a:rPr lang="nb-NO" sz="1800" b="1" dirty="0"/>
              <a:t>reflekterer</a:t>
            </a:r>
            <a:r>
              <a:rPr lang="nb-NO" sz="1800" dirty="0"/>
              <a:t> og </a:t>
            </a:r>
            <a:r>
              <a:rPr lang="nb-NO" sz="1800" b="1" dirty="0"/>
              <a:t>undersøker egen praksis </a:t>
            </a:r>
            <a:r>
              <a:rPr lang="nb-NO" sz="1800" dirty="0"/>
              <a:t>(i lys av forskningsbasert kunnskap)</a:t>
            </a:r>
          </a:p>
          <a:p>
            <a:pPr lvl="1"/>
            <a:r>
              <a:rPr lang="nb-NO" sz="1800" dirty="0"/>
              <a:t>Som </a:t>
            </a:r>
            <a:r>
              <a:rPr lang="nb-NO" sz="1800" b="1" dirty="0"/>
              <a:t>kollektivt lærer nye og bedre måter </a:t>
            </a:r>
            <a:r>
              <a:rPr lang="nb-NO" sz="1800" dirty="0"/>
              <a:t>for å </a:t>
            </a:r>
            <a:r>
              <a:rPr lang="nb-NO" sz="1800" b="1" dirty="0"/>
              <a:t>realisere</a:t>
            </a:r>
            <a:r>
              <a:rPr lang="nb-NO" sz="1800" dirty="0"/>
              <a:t> utvikling og læring for </a:t>
            </a:r>
            <a:r>
              <a:rPr lang="nb-NO" sz="1800" b="1" dirty="0"/>
              <a:t>alle</a:t>
            </a:r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926998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3FB37A8-77CA-4867-B1A2-33E95081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56529"/>
            <a:ext cx="7314392" cy="994172"/>
          </a:xfrm>
        </p:spPr>
        <p:txBody>
          <a:bodyPr>
            <a:normAutofit fontScale="90000"/>
          </a:bodyPr>
          <a:lstStyle/>
          <a:p>
            <a:r>
              <a:rPr lang="nb-NO" sz="3200" b="1" dirty="0"/>
              <a:t>Mitt profesjonelle læringsfellesskap</a:t>
            </a:r>
            <a:br>
              <a:rPr lang="nb-NO" sz="3200" b="1" dirty="0"/>
            </a:br>
            <a:endParaRPr lang="nb-NO" dirty="0"/>
          </a:p>
        </p:txBody>
      </p:sp>
      <p:graphicFrame>
        <p:nvGraphicFramePr>
          <p:cNvPr id="28" name="Tabell 27">
            <a:extLst>
              <a:ext uri="{FF2B5EF4-FFF2-40B4-BE49-F238E27FC236}">
                <a16:creationId xmlns:a16="http://schemas.microsoft.com/office/drawing/2014/main" id="{2B7221D3-4BD6-4C24-94AC-40286E6AD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01706"/>
              </p:ext>
            </p:extLst>
          </p:nvPr>
        </p:nvGraphicFramePr>
        <p:xfrm>
          <a:off x="1475656" y="4155926"/>
          <a:ext cx="6052680" cy="74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2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470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Del din vurdering og din prioritering med en annen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dirty="0">
                          <a:solidFill>
                            <a:schemeClr val="tx1"/>
                          </a:solidFill>
                        </a:rPr>
                        <a:t>Skriv dine prioriterte lederhandlinger inn i Learnlab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" name="Bilde 28">
            <a:extLst>
              <a:ext uri="{FF2B5EF4-FFF2-40B4-BE49-F238E27FC236}">
                <a16:creationId xmlns:a16="http://schemas.microsoft.com/office/drawing/2014/main" id="{6E5E78F1-DB8C-496B-ABD3-C89BC5CD9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3"/>
          <a:stretch/>
        </p:blipFill>
        <p:spPr>
          <a:xfrm>
            <a:off x="539552" y="1168269"/>
            <a:ext cx="7600950" cy="280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31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5B2EE31-80D9-43B5-840F-913FF7BA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03598"/>
            <a:ext cx="7704856" cy="2135808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/>
              <a:t>Ikke spør om du leder. Det gjør du. Ikke spør om du vil gjøre en forskjell. Det vil du. Spørsmålet er: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i="1" dirty="0"/>
              <a:t>Hvilken type leder vil du være og hvilken forskjell vil du gjøre?</a:t>
            </a:r>
            <a:r>
              <a:rPr lang="nb-NO" dirty="0"/>
              <a:t> </a:t>
            </a:r>
          </a:p>
          <a:p>
            <a:pPr marL="0" indent="0" algn="r">
              <a:buNone/>
            </a:pPr>
            <a:r>
              <a:rPr lang="nb-NO" sz="1500" dirty="0"/>
              <a:t>(DuFour &amp; Marzano 2011, s 208)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516A77C-C320-4836-A1C1-D7FA59F60980}"/>
              </a:ext>
            </a:extLst>
          </p:cNvPr>
          <p:cNvSpPr txBox="1"/>
          <p:nvPr/>
        </p:nvSpPr>
        <p:spPr>
          <a:xfrm>
            <a:off x="1079612" y="378553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i="1" dirty="0"/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4167803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339502"/>
            <a:ext cx="6994922" cy="288032"/>
          </a:xfrm>
        </p:spPr>
        <p:txBody>
          <a:bodyPr>
            <a:noAutofit/>
          </a:bodyPr>
          <a:lstStyle/>
          <a:p>
            <a:r>
              <a:rPr lang="nb-NO" sz="2400" dirty="0"/>
              <a:t>Referanser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072" y="771550"/>
            <a:ext cx="9130928" cy="458797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nb-NO" sz="1600" dirty="0"/>
              <a:t>Arfwedson, G. (1985). School </a:t>
            </a:r>
            <a:r>
              <a:rPr lang="nb-NO" sz="1600" dirty="0" err="1"/>
              <a:t>codes</a:t>
            </a:r>
            <a:r>
              <a:rPr lang="nb-NO" sz="1600" dirty="0"/>
              <a:t> and </a:t>
            </a:r>
            <a:r>
              <a:rPr lang="nb-NO" sz="1600" dirty="0" err="1"/>
              <a:t>teachers'</a:t>
            </a:r>
            <a:r>
              <a:rPr lang="nb-NO" sz="1600" dirty="0"/>
              <a:t> </a:t>
            </a:r>
            <a:r>
              <a:rPr lang="nb-NO" sz="1600" dirty="0" err="1"/>
              <a:t>work</a:t>
            </a:r>
            <a:r>
              <a:rPr lang="nb-NO" sz="1600" dirty="0"/>
              <a:t>: </a:t>
            </a:r>
            <a:r>
              <a:rPr lang="nb-NO" sz="1600" dirty="0" err="1"/>
              <a:t>three</a:t>
            </a:r>
            <a:r>
              <a:rPr lang="nb-NO" sz="1600" dirty="0"/>
              <a:t> studies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teacher</a:t>
            </a:r>
            <a:r>
              <a:rPr lang="nb-NO" sz="1600" dirty="0"/>
              <a:t> </a:t>
            </a:r>
            <a:r>
              <a:rPr lang="nb-NO" sz="1600" dirty="0" err="1"/>
              <a:t>work</a:t>
            </a:r>
            <a:r>
              <a:rPr lang="nb-NO" sz="1600" dirty="0"/>
              <a:t> </a:t>
            </a:r>
            <a:r>
              <a:rPr lang="nb-NO" sz="1600" dirty="0" err="1"/>
              <a:t>contexts</a:t>
            </a:r>
            <a:r>
              <a:rPr lang="nb-NO" sz="1600" dirty="0"/>
              <a:t> [Lund universitet]. </a:t>
            </a:r>
          </a:p>
          <a:p>
            <a:r>
              <a:rPr lang="nb-NO" sz="1600" dirty="0"/>
              <a:t>Arfwedson, G. &amp; </a:t>
            </a:r>
            <a:r>
              <a:rPr lang="nb-NO" sz="1600" dirty="0" err="1"/>
              <a:t>Lundman</a:t>
            </a:r>
            <a:r>
              <a:rPr lang="nb-NO" sz="1600" dirty="0"/>
              <a:t>, L. (1980). Det </a:t>
            </a:r>
            <a:r>
              <a:rPr lang="nb-NO" sz="1600" dirty="0" err="1"/>
              <a:t>är</a:t>
            </a:r>
            <a:r>
              <a:rPr lang="nb-NO" sz="1600" dirty="0"/>
              <a:t> </a:t>
            </a:r>
            <a:r>
              <a:rPr lang="nb-NO" sz="1600" dirty="0" err="1"/>
              <a:t>inte</a:t>
            </a:r>
            <a:r>
              <a:rPr lang="nb-NO" sz="1600" dirty="0"/>
              <a:t> </a:t>
            </a:r>
            <a:r>
              <a:rPr lang="nb-NO" sz="1600" dirty="0" err="1"/>
              <a:t>lärarnas</a:t>
            </a:r>
            <a:r>
              <a:rPr lang="nb-NO" sz="1600" dirty="0"/>
              <a:t> </a:t>
            </a:r>
            <a:r>
              <a:rPr lang="nb-NO" sz="1600" dirty="0" err="1"/>
              <a:t>fel</a:t>
            </a:r>
            <a:r>
              <a:rPr lang="nb-NO" sz="1600" dirty="0"/>
              <a:t>: rapport </a:t>
            </a:r>
            <a:r>
              <a:rPr lang="nb-NO" sz="1600" dirty="0" err="1"/>
              <a:t>från</a:t>
            </a:r>
            <a:r>
              <a:rPr lang="nb-NO" sz="1600" dirty="0"/>
              <a:t> ett </a:t>
            </a:r>
            <a:r>
              <a:rPr lang="nb-NO" sz="1600" dirty="0" err="1"/>
              <a:t>forskningsprojekt</a:t>
            </a:r>
            <a:r>
              <a:rPr lang="nb-NO" sz="1600" dirty="0"/>
              <a:t> om </a:t>
            </a:r>
            <a:r>
              <a:rPr lang="nb-NO" sz="1600" dirty="0" err="1"/>
              <a:t>lärarnas</a:t>
            </a:r>
            <a:r>
              <a:rPr lang="nb-NO" sz="1600" dirty="0"/>
              <a:t> </a:t>
            </a:r>
            <a:r>
              <a:rPr lang="nb-NO" sz="1600" dirty="0" err="1"/>
              <a:t>arbetssituation</a:t>
            </a:r>
            <a:r>
              <a:rPr lang="nb-NO" sz="1600" dirty="0"/>
              <a:t> (</a:t>
            </a:r>
            <a:r>
              <a:rPr lang="nb-NO" sz="1600" dirty="0" err="1"/>
              <a:t>Bd</a:t>
            </a:r>
            <a:r>
              <a:rPr lang="nb-NO" sz="1600" dirty="0"/>
              <a:t>. 39). </a:t>
            </a:r>
            <a:r>
              <a:rPr lang="nb-NO" sz="1600" dirty="0" err="1"/>
              <a:t>Liber</a:t>
            </a:r>
            <a:r>
              <a:rPr lang="nb-NO" sz="1600" dirty="0"/>
              <a:t> </a:t>
            </a:r>
            <a:r>
              <a:rPr lang="nb-NO" sz="1600" dirty="0" err="1"/>
              <a:t>UtbildningsFörlaget</a:t>
            </a:r>
            <a:r>
              <a:rPr lang="nb-NO" sz="1600" dirty="0"/>
              <a:t>. </a:t>
            </a:r>
          </a:p>
          <a:p>
            <a:r>
              <a:rPr lang="nb-NO" sz="1600" dirty="0"/>
              <a:t>Argyris, C. &amp; Schön, D. (1978). </a:t>
            </a:r>
            <a:r>
              <a:rPr lang="nb-NO" sz="1600" dirty="0" err="1"/>
              <a:t>Organizational</a:t>
            </a:r>
            <a:r>
              <a:rPr lang="nb-NO" sz="1600" dirty="0"/>
              <a:t> </a:t>
            </a:r>
            <a:r>
              <a:rPr lang="nb-NO" sz="1600" dirty="0" err="1"/>
              <a:t>learning</a:t>
            </a:r>
            <a:r>
              <a:rPr lang="nb-NO" sz="1600" dirty="0"/>
              <a:t>: A </a:t>
            </a:r>
            <a:r>
              <a:rPr lang="nb-NO" sz="1600" dirty="0" err="1"/>
              <a:t>theory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action </a:t>
            </a:r>
            <a:r>
              <a:rPr lang="nb-NO" sz="1600" dirty="0" err="1"/>
              <a:t>perspective</a:t>
            </a:r>
            <a:r>
              <a:rPr lang="nb-NO" sz="1600" dirty="0"/>
              <a:t> </a:t>
            </a:r>
            <a:r>
              <a:rPr lang="nb-NO" sz="1600" dirty="0" err="1"/>
              <a:t>Addison-Wesley</a:t>
            </a:r>
            <a:r>
              <a:rPr lang="nb-NO" sz="1600" dirty="0"/>
              <a:t>. </a:t>
            </a:r>
          </a:p>
          <a:p>
            <a:r>
              <a:rPr lang="nb-NO" sz="1600" dirty="0"/>
              <a:t>Argyris, C. &amp; Schön, D. (1996). </a:t>
            </a:r>
            <a:r>
              <a:rPr lang="nb-NO" sz="1600" dirty="0" err="1"/>
              <a:t>Organizational</a:t>
            </a:r>
            <a:r>
              <a:rPr lang="nb-NO" sz="1600" dirty="0"/>
              <a:t> </a:t>
            </a:r>
            <a:r>
              <a:rPr lang="nb-NO" sz="1600" dirty="0" err="1"/>
              <a:t>learning</a:t>
            </a:r>
            <a:r>
              <a:rPr lang="nb-NO" sz="1600" dirty="0"/>
              <a:t> II: </a:t>
            </a:r>
            <a:r>
              <a:rPr lang="nb-NO" sz="1600" dirty="0" err="1"/>
              <a:t>Theory</a:t>
            </a:r>
            <a:r>
              <a:rPr lang="nb-NO" sz="1600" dirty="0"/>
              <a:t>, </a:t>
            </a:r>
            <a:r>
              <a:rPr lang="nb-NO" sz="1600" dirty="0" err="1"/>
              <a:t>method</a:t>
            </a:r>
            <a:r>
              <a:rPr lang="nb-NO" sz="1600" dirty="0"/>
              <a:t>, and </a:t>
            </a:r>
            <a:r>
              <a:rPr lang="nb-NO" sz="1600" dirty="0" err="1"/>
              <a:t>practice</a:t>
            </a:r>
            <a:r>
              <a:rPr lang="nb-NO" sz="1600" dirty="0"/>
              <a:t>. </a:t>
            </a:r>
            <a:r>
              <a:rPr lang="nb-NO" sz="1600" dirty="0" err="1"/>
              <a:t>Addison-Wesley</a:t>
            </a:r>
            <a:r>
              <a:rPr lang="nb-NO" sz="1600" dirty="0"/>
              <a:t>. </a:t>
            </a:r>
          </a:p>
          <a:p>
            <a:r>
              <a:rPr lang="nb-NO" sz="1600" dirty="0"/>
              <a:t>Gundem, B. B. (1990). Læreplanpraksis og læreplanteori: en introduksjon til læreplanområdet. Universitetsforlaget. </a:t>
            </a:r>
          </a:p>
          <a:p>
            <a:r>
              <a:rPr lang="nb-NO" sz="1600" dirty="0"/>
              <a:t>Hallinger, P. (2011). </a:t>
            </a:r>
            <a:r>
              <a:rPr lang="nb-NO" sz="1600" dirty="0" err="1"/>
              <a:t>Leadership</a:t>
            </a:r>
            <a:r>
              <a:rPr lang="nb-NO" sz="1600" dirty="0"/>
              <a:t> for </a:t>
            </a:r>
            <a:r>
              <a:rPr lang="nb-NO" sz="1600" dirty="0" err="1"/>
              <a:t>learning</a:t>
            </a:r>
            <a:r>
              <a:rPr lang="nb-NO" sz="1600" dirty="0"/>
              <a:t>: </a:t>
            </a:r>
            <a:r>
              <a:rPr lang="nb-NO" sz="1600" dirty="0" err="1"/>
              <a:t>lessons</a:t>
            </a:r>
            <a:r>
              <a:rPr lang="nb-NO" sz="1600" dirty="0"/>
              <a:t> from 40 </a:t>
            </a:r>
            <a:r>
              <a:rPr lang="nb-NO" sz="1600" dirty="0" err="1"/>
              <a:t>years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empirical</a:t>
            </a:r>
            <a:r>
              <a:rPr lang="nb-NO" sz="1600" dirty="0"/>
              <a:t> </a:t>
            </a:r>
            <a:r>
              <a:rPr lang="nb-NO" sz="1600" dirty="0" err="1"/>
              <a:t>research</a:t>
            </a:r>
            <a:r>
              <a:rPr lang="nb-NO" sz="1600" dirty="0"/>
              <a:t>. Journal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Educational</a:t>
            </a:r>
            <a:r>
              <a:rPr lang="nb-NO" sz="1600" dirty="0"/>
              <a:t> Administration, 49(2), 125-142. https://doi.org/10.1108/09578231111116699 </a:t>
            </a:r>
          </a:p>
          <a:p>
            <a:r>
              <a:rPr lang="nb-NO" sz="1600" dirty="0"/>
              <a:t>Jenssen, M. M. F. (2023). Profesjonelle læringsfellesskap i skolen: En mulighet for kollektiv læring og bedre undervisning? [Høgskolen i Innlandet]. </a:t>
            </a:r>
          </a:p>
          <a:p>
            <a:r>
              <a:rPr lang="nb-NO" sz="1600" dirty="0"/>
              <a:t>Kunnskapsdepartementet. (2017). Overordnet del – verdier og prinsipper for grunnopplæringen. https://www.regjeringen.no/contentassets/53d21ea2bc3a4202b86b83cfe82da93e/overordnet-del---verdier-og-prinsipper-for-grunnopplaringen.pdf  </a:t>
            </a:r>
          </a:p>
          <a:p>
            <a:r>
              <a:rPr lang="nb-NO" sz="1600" dirty="0" err="1"/>
              <a:t>Levinthal</a:t>
            </a:r>
            <a:r>
              <a:rPr lang="nb-NO" sz="1600" dirty="0"/>
              <a:t>, D. A. &amp; March, J. G. (1993). The </a:t>
            </a:r>
            <a:r>
              <a:rPr lang="nb-NO" sz="1600" dirty="0" err="1"/>
              <a:t>myopia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learning</a:t>
            </a:r>
            <a:r>
              <a:rPr lang="nb-NO" sz="1600" dirty="0"/>
              <a:t>. Strategic Management Journal, 14, 95-112. http://proquest.umi.com/pqdweb?did=917599&amp;Fmt=7&amp;clientId=32086&amp;RQT=309&amp;VName=PQD </a:t>
            </a:r>
          </a:p>
          <a:p>
            <a:r>
              <a:rPr lang="nb-NO" sz="1600" dirty="0"/>
              <a:t>Lundgren, U. P. (1972). </a:t>
            </a:r>
            <a:r>
              <a:rPr lang="nb-NO" sz="1600" dirty="0" err="1"/>
              <a:t>Frame</a:t>
            </a:r>
            <a:r>
              <a:rPr lang="nb-NO" sz="1600" dirty="0"/>
              <a:t> </a:t>
            </a:r>
            <a:r>
              <a:rPr lang="nb-NO" sz="1600" dirty="0" err="1"/>
              <a:t>factors</a:t>
            </a:r>
            <a:r>
              <a:rPr lang="nb-NO" sz="1600" dirty="0"/>
              <a:t> and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teaching</a:t>
            </a:r>
            <a:r>
              <a:rPr lang="nb-NO" sz="1600" dirty="0"/>
              <a:t> </a:t>
            </a:r>
            <a:r>
              <a:rPr lang="nb-NO" sz="1600" dirty="0" err="1"/>
              <a:t>process</a:t>
            </a:r>
            <a:r>
              <a:rPr lang="nb-NO" sz="1600" dirty="0"/>
              <a:t>: a </a:t>
            </a:r>
            <a:r>
              <a:rPr lang="nb-NO" sz="1600" dirty="0" err="1"/>
              <a:t>contribution</a:t>
            </a:r>
            <a:r>
              <a:rPr lang="nb-NO" sz="1600" dirty="0"/>
              <a:t> to curriculum </a:t>
            </a:r>
            <a:r>
              <a:rPr lang="nb-NO" sz="1600" dirty="0" err="1"/>
              <a:t>theory</a:t>
            </a:r>
            <a:r>
              <a:rPr lang="nb-NO" sz="1600" dirty="0"/>
              <a:t> and </a:t>
            </a:r>
            <a:r>
              <a:rPr lang="nb-NO" sz="1600" dirty="0" err="1"/>
              <a:t>theory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teaching</a:t>
            </a:r>
            <a:r>
              <a:rPr lang="nb-NO" sz="1600" dirty="0"/>
              <a:t> [Göteborg studies in </a:t>
            </a:r>
            <a:r>
              <a:rPr lang="nb-NO" sz="1600" dirty="0" err="1"/>
              <a:t>educational</a:t>
            </a:r>
            <a:r>
              <a:rPr lang="nb-NO" sz="1600" dirty="0"/>
              <a:t> </a:t>
            </a:r>
            <a:r>
              <a:rPr lang="nb-NO" sz="1600" dirty="0" err="1"/>
              <a:t>sciences</a:t>
            </a:r>
            <a:r>
              <a:rPr lang="nb-NO" sz="1600" dirty="0"/>
              <a:t> ]. Stockholm. </a:t>
            </a:r>
          </a:p>
          <a:p>
            <a:r>
              <a:rPr lang="nb-NO" sz="1600" dirty="0"/>
              <a:t>Lundgren, U. P. (1986). Att </a:t>
            </a:r>
            <a:r>
              <a:rPr lang="nb-NO" sz="1600" dirty="0" err="1"/>
              <a:t>organisera</a:t>
            </a:r>
            <a:r>
              <a:rPr lang="nb-NO" sz="1600" dirty="0"/>
              <a:t> </a:t>
            </a:r>
            <a:r>
              <a:rPr lang="nb-NO" sz="1600" dirty="0" err="1"/>
              <a:t>skolan</a:t>
            </a:r>
            <a:r>
              <a:rPr lang="nb-NO" sz="1600" dirty="0"/>
              <a:t>. </a:t>
            </a:r>
            <a:r>
              <a:rPr lang="nb-NO" sz="1600" dirty="0" err="1"/>
              <a:t>Liber</a:t>
            </a:r>
            <a:r>
              <a:rPr lang="nb-NO" sz="1600" dirty="0"/>
              <a:t> </a:t>
            </a:r>
            <a:r>
              <a:rPr lang="nb-NO" sz="1600" dirty="0" err="1"/>
              <a:t>Utbildningsförlaget</a:t>
            </a:r>
            <a:r>
              <a:rPr lang="nb-NO" sz="1600" dirty="0"/>
              <a:t>. </a:t>
            </a:r>
          </a:p>
          <a:p>
            <a:r>
              <a:rPr lang="nb-NO" sz="1600" dirty="0"/>
              <a:t>Lundgren, U. P. (1999). </a:t>
            </a:r>
            <a:r>
              <a:rPr lang="nb-NO" sz="1600" dirty="0" err="1"/>
              <a:t>Ramfaktorteori</a:t>
            </a:r>
            <a:r>
              <a:rPr lang="nb-NO" sz="1600" dirty="0"/>
              <a:t> </a:t>
            </a:r>
            <a:r>
              <a:rPr lang="nb-NO" sz="1600" dirty="0" err="1"/>
              <a:t>och</a:t>
            </a:r>
            <a:r>
              <a:rPr lang="nb-NO" sz="1600" dirty="0"/>
              <a:t> praktisk </a:t>
            </a:r>
            <a:r>
              <a:rPr lang="nb-NO" sz="1600" dirty="0" err="1"/>
              <a:t>utbildningsplanering</a:t>
            </a:r>
            <a:r>
              <a:rPr lang="nb-NO" sz="1600" dirty="0"/>
              <a:t>. Bulletin Monumental, 4, 31. </a:t>
            </a:r>
          </a:p>
          <a:p>
            <a:r>
              <a:rPr lang="nb-NO" sz="1600" dirty="0"/>
              <a:t>Opplæringslova. (1998). Lov om grunnskolen og den </a:t>
            </a:r>
            <a:r>
              <a:rPr lang="nb-NO" sz="1600" dirty="0" err="1"/>
              <a:t>videregåande</a:t>
            </a:r>
            <a:r>
              <a:rPr lang="nb-NO" sz="1600" dirty="0"/>
              <a:t> opplæringa (LOV-1998-07-17-61). Lovdata. https://lovdata.no/lov/1998-07-17-61</a:t>
            </a:r>
          </a:p>
          <a:p>
            <a:r>
              <a:rPr lang="nb-NO" sz="1600" dirty="0"/>
              <a:t>Stoll, L., Bolam, R., McMahon, A., Wallace, M. &amp; Thomas, S. (2006). Professional Learning </a:t>
            </a:r>
            <a:r>
              <a:rPr lang="nb-NO" sz="1600" dirty="0" err="1"/>
              <a:t>Communities</a:t>
            </a:r>
            <a:r>
              <a:rPr lang="nb-NO" sz="1600" dirty="0"/>
              <a:t>: A Review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Literature</a:t>
            </a:r>
            <a:r>
              <a:rPr lang="nb-NO" sz="1600" dirty="0"/>
              <a:t>. Journal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Educational</a:t>
            </a:r>
            <a:r>
              <a:rPr lang="nb-NO" sz="1600" dirty="0"/>
              <a:t> </a:t>
            </a:r>
            <a:r>
              <a:rPr lang="nb-NO" sz="1600" dirty="0" err="1"/>
              <a:t>Change</a:t>
            </a:r>
            <a:r>
              <a:rPr lang="nb-NO" sz="1600" dirty="0"/>
              <a:t>, 7(4), 221–258. https://doi.org/10.1007/s10833-006-0001-8 </a:t>
            </a:r>
          </a:p>
          <a:p>
            <a:r>
              <a:rPr lang="nb-NO" sz="1600" dirty="0"/>
              <a:t>Stoll, L. &amp; Louis, K. S. (2007). Professional Learning </a:t>
            </a:r>
            <a:r>
              <a:rPr lang="nb-NO" sz="1600" dirty="0" err="1"/>
              <a:t>Communities</a:t>
            </a:r>
            <a:r>
              <a:rPr lang="nb-NO" sz="1600" dirty="0"/>
              <a:t>. McGraw-Hill </a:t>
            </a:r>
            <a:r>
              <a:rPr lang="nb-NO" sz="1600" dirty="0" err="1"/>
              <a:t>Education</a:t>
            </a:r>
            <a:r>
              <a:rPr lang="nb-NO" sz="1600" dirty="0"/>
              <a:t>. </a:t>
            </a:r>
          </a:p>
          <a:p>
            <a:endParaRPr lang="nb-NO" sz="16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95479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A41298-8D6E-42CD-B86C-610709C3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10777"/>
            <a:ext cx="6994922" cy="648072"/>
          </a:xfrm>
        </p:spPr>
        <p:txBody>
          <a:bodyPr anchor="b">
            <a:normAutofit/>
          </a:bodyPr>
          <a:lstStyle/>
          <a:p>
            <a:r>
              <a:rPr lang="nb-NO" dirty="0"/>
              <a:t>Min påstand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3F15AC-BF09-4DD5-BA7F-FCE036F5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75607"/>
            <a:ext cx="6994922" cy="2304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sz="2800" dirty="0">
              <a:latin typeface="+mn-lt"/>
            </a:endParaRPr>
          </a:p>
          <a:p>
            <a:pPr marL="0" indent="0">
              <a:buNone/>
            </a:pPr>
            <a:r>
              <a:rPr lang="nb-NO" sz="2800" i="1" dirty="0">
                <a:latin typeface="+mn-lt"/>
              </a:rPr>
              <a:t>Mange skoler, avdelinger eller team omtaler seg som et profesjonelt læringsfellesskap uten at de i realiteten er det…</a:t>
            </a:r>
            <a:br>
              <a:rPr lang="nb-NO" sz="2800" i="1" dirty="0">
                <a:latin typeface="+mn-lt"/>
              </a:rPr>
            </a:br>
            <a:endParaRPr lang="nb-NO" sz="2800" i="1" dirty="0">
              <a:latin typeface="+mn-lt"/>
            </a:endParaRPr>
          </a:p>
          <a:p>
            <a:pPr marL="0" indent="0">
              <a:buNone/>
            </a:pPr>
            <a:endParaRPr lang="nb-NO" sz="2800" i="1" dirty="0">
              <a:latin typeface="+mn-lt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5B0F89-86AE-4546-A7E8-61AEFAFF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1458" y="4763668"/>
            <a:ext cx="2812256" cy="273844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nb-NO"/>
              <a:t>Mette Marit Forsmo Jenssen, SePU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DD25D30-3163-4CE9-8944-5F33EF3FB2D8}"/>
              </a:ext>
            </a:extLst>
          </p:cNvPr>
          <p:cNvSpPr txBox="1"/>
          <p:nvPr/>
        </p:nvSpPr>
        <p:spPr>
          <a:xfrm>
            <a:off x="628652" y="3867894"/>
            <a:ext cx="699492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857250" lvl="1" indent="-514350">
              <a:buFont typeface="+mj-lt"/>
              <a:buAutoNum type="arabicPeriod"/>
            </a:pPr>
            <a:r>
              <a:rPr lang="nb-NO" dirty="0"/>
              <a:t>Hva tenker dere om dette? Reflekter sammen 2 og 2 (3).</a:t>
            </a:r>
          </a:p>
          <a:p>
            <a:pPr marL="857250" lvl="1" indent="-514350">
              <a:buFont typeface="+mj-lt"/>
              <a:buAutoNum type="arabicPeriod"/>
            </a:pPr>
            <a:r>
              <a:rPr lang="nb-NO" dirty="0"/>
              <a:t>Skriv inn en kommentar i Learnlab </a:t>
            </a:r>
          </a:p>
        </p:txBody>
      </p:sp>
    </p:spTree>
    <p:extLst>
      <p:ext uri="{BB962C8B-B14F-4D97-AF65-F5344CB8AC3E}">
        <p14:creationId xmlns:p14="http://schemas.microsoft.com/office/powerpoint/2010/main" val="39718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951268-D2CD-482B-8BD3-3C31F472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255717" cy="713730"/>
          </a:xfrm>
        </p:spPr>
        <p:txBody>
          <a:bodyPr/>
          <a:lstStyle/>
          <a:p>
            <a:r>
              <a:rPr lang="nb-NO" dirty="0"/>
              <a:t>Hva er profesjonelle læringsfellesskap?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E7DBB6E1-E21E-4138-BAA8-54C2AC5D7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661514"/>
              </p:ext>
            </p:extLst>
          </p:nvPr>
        </p:nvGraphicFramePr>
        <p:xfrm>
          <a:off x="628650" y="1370013"/>
          <a:ext cx="6994525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6A251C20-A1DA-4716-8D25-CD741145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65872" y="4851846"/>
            <a:ext cx="2812256" cy="273844"/>
          </a:xfrm>
        </p:spPr>
        <p:txBody>
          <a:bodyPr/>
          <a:lstStyle/>
          <a:p>
            <a:pPr algn="ctr"/>
            <a:r>
              <a:rPr lang="nb-NO" dirty="0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239280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21C49C-483A-4CF2-83D2-6A4E25CE1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31591"/>
            <a:ext cx="6994922" cy="350113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«Skolens ledelse skal gi retning for og tilrettelegge for elevenes og lærernes læring og utvikling» </a:t>
            </a:r>
            <a:r>
              <a:rPr lang="nn-NO" dirty="0"/>
              <a:t>» </a:t>
            </a:r>
          </a:p>
          <a:p>
            <a:pPr marL="0" indent="0" algn="r">
              <a:buNone/>
            </a:pPr>
            <a:r>
              <a:rPr lang="nn-NO" dirty="0"/>
              <a:t>(</a:t>
            </a:r>
            <a:r>
              <a:rPr lang="nn-NO" dirty="0" err="1"/>
              <a:t>Overordnet</a:t>
            </a:r>
            <a:r>
              <a:rPr lang="nn-NO" dirty="0"/>
              <a:t> del, kap. 3.5)</a:t>
            </a:r>
          </a:p>
          <a:p>
            <a:pPr lvl="1"/>
            <a:endParaRPr lang="nn-NO" dirty="0"/>
          </a:p>
          <a:p>
            <a:pPr marL="342900" lvl="1" indent="0">
              <a:buNone/>
            </a:pPr>
            <a:endParaRPr lang="nn-NO" sz="1800" dirty="0"/>
          </a:p>
          <a:p>
            <a:pPr lvl="1"/>
            <a:r>
              <a:rPr lang="nn-NO" sz="1800" dirty="0"/>
              <a:t>Tidsmessig, kognitivt emosjonelt </a:t>
            </a:r>
            <a:r>
              <a:rPr lang="nn-NO" sz="1800" dirty="0" err="1"/>
              <a:t>krevende</a:t>
            </a:r>
            <a:endParaRPr lang="nn-NO" sz="1800" dirty="0"/>
          </a:p>
          <a:p>
            <a:pPr lvl="1"/>
            <a:r>
              <a:rPr lang="nn-NO" sz="1800" dirty="0" err="1"/>
              <a:t>Hvordan</a:t>
            </a:r>
            <a:r>
              <a:rPr lang="nn-NO" sz="1800" dirty="0"/>
              <a:t> vi kan forstå PLF og de </a:t>
            </a:r>
            <a:r>
              <a:rPr lang="nn-NO" sz="1800" dirty="0" err="1"/>
              <a:t>betingelser</a:t>
            </a:r>
            <a:r>
              <a:rPr lang="nn-NO" sz="1800" dirty="0"/>
              <a:t> som må være til stede for å lykkes?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6CA7D56-E50D-4E55-BDD1-1F30B2B8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2191121" cy="273844"/>
          </a:xfrm>
        </p:spPr>
        <p:txBody>
          <a:bodyPr/>
          <a:lstStyle/>
          <a:p>
            <a:r>
              <a:rPr lang="nb-NO" dirty="0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37579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kart&#10;&#10;Automatisk generert beskrivelse">
            <a:extLst>
              <a:ext uri="{FF2B5EF4-FFF2-40B4-BE49-F238E27FC236}">
                <a16:creationId xmlns:a16="http://schemas.microsoft.com/office/drawing/2014/main" id="{11155822-01AC-47BD-A7CB-82570E0D7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57" y="809803"/>
            <a:ext cx="4641915" cy="2854777"/>
          </a:xfrm>
          <a:prstGeom prst="rect">
            <a:avLst/>
          </a:prstGeom>
          <a:effectLst/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B596BAA-1FA2-4FB0-B0AC-B28AC68BB553}"/>
              </a:ext>
            </a:extLst>
          </p:cNvPr>
          <p:cNvSpPr txBox="1"/>
          <p:nvPr/>
        </p:nvSpPr>
        <p:spPr>
          <a:xfrm>
            <a:off x="1309286" y="1339171"/>
            <a:ext cx="14305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221 skoleledere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51B948CB-5C07-4C95-B300-D6E590F8C308}"/>
              </a:ext>
            </a:extLst>
          </p:cNvPr>
          <p:cNvSpPr txBox="1"/>
          <p:nvPr/>
        </p:nvSpPr>
        <p:spPr>
          <a:xfrm>
            <a:off x="1562573" y="2581058"/>
            <a:ext cx="14305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1940 lærere</a:t>
            </a:r>
          </a:p>
        </p:txBody>
      </p:sp>
      <p:pic>
        <p:nvPicPr>
          <p:cNvPr id="18" name="Bilde 17" descr="Et bilde som inneholder linjetegning&#10;&#10;Automatisk generert beskrivelse">
            <a:extLst>
              <a:ext uri="{FF2B5EF4-FFF2-40B4-BE49-F238E27FC236}">
                <a16:creationId xmlns:a16="http://schemas.microsoft.com/office/drawing/2014/main" id="{CF9E0BAC-17A7-423A-B14E-F9B62A01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8" t="3068" r="26329" b="2066"/>
          <a:stretch/>
        </p:blipFill>
        <p:spPr>
          <a:xfrm flipH="1">
            <a:off x="214679" y="2102524"/>
            <a:ext cx="687201" cy="1334729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E65EDD28-802A-4717-902F-E2281C5F73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843962" y="2102524"/>
            <a:ext cx="685859" cy="1335140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id="{AFDA88AA-1C90-443B-8798-414F030C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74" y="218954"/>
            <a:ext cx="6460066" cy="432409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nb-NO" sz="2700" dirty="0"/>
              <a:t>«Kultur for læring» i </a:t>
            </a:r>
            <a:r>
              <a:rPr lang="en-US" sz="2700" kern="1200" dirty="0">
                <a:latin typeface="+mj-lt"/>
              </a:rPr>
              <a:t>Hedmark (</a:t>
            </a:r>
            <a:r>
              <a:rPr lang="nb-NO" sz="2700" dirty="0"/>
              <a:t>2016-2021)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06B39FB-9CE1-4E6D-B2AE-C361760E7518}"/>
              </a:ext>
            </a:extLst>
          </p:cNvPr>
          <p:cNvSpPr txBox="1"/>
          <p:nvPr/>
        </p:nvSpPr>
        <p:spPr>
          <a:xfrm>
            <a:off x="185741" y="458843"/>
            <a:ext cx="12179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Datagrunnlag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B1AB6B9-CDA0-4EA7-9662-1E7586821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73" y="3669953"/>
            <a:ext cx="1338617" cy="1338617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5D26FAA-EDE0-438F-A058-1EBCF1F0EA9A}"/>
              </a:ext>
            </a:extLst>
          </p:cNvPr>
          <p:cNvSpPr txBox="1"/>
          <p:nvPr/>
        </p:nvSpPr>
        <p:spPr>
          <a:xfrm>
            <a:off x="1529821" y="4157777"/>
            <a:ext cx="14305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111 skoler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692BA2E-B0CE-45FB-8481-C028B48A1F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70" r="50000"/>
          <a:stretch/>
        </p:blipFill>
        <p:spPr>
          <a:xfrm>
            <a:off x="363160" y="707284"/>
            <a:ext cx="708494" cy="133514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9D938FF-D73D-4997-B2DD-1436DFCAB585}"/>
              </a:ext>
            </a:extLst>
          </p:cNvPr>
          <p:cNvSpPr txBox="1"/>
          <p:nvPr/>
        </p:nvSpPr>
        <p:spPr>
          <a:xfrm>
            <a:off x="2796563" y="3618788"/>
            <a:ext cx="6347437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i="1" dirty="0"/>
              <a:t>«Hvilke kollektive dimensjoner finnes i de profesjonelle læringsfellesskapene i skolene i en region, og hvilke mønstre og sammenhenger er det mellom profesjonelle læringsfellesskap, læreres undervisningspraksis og pedagogisk skoleledelse?»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B09FE13-3ADA-4691-A226-92A753BC47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60409">
            <a:off x="2947314" y="2381237"/>
            <a:ext cx="1198767" cy="1214219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11781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339502"/>
            <a:ext cx="7277881" cy="936104"/>
          </a:xfrm>
        </p:spPr>
        <p:txBody>
          <a:bodyPr>
            <a:normAutofit/>
          </a:bodyPr>
          <a:lstStyle/>
          <a:p>
            <a:r>
              <a:rPr lang="nb-NO" dirty="0"/>
              <a:t>Profesjonelle læringsfellesskap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0080" y="1437258"/>
            <a:ext cx="7704856" cy="3168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dirty="0"/>
              <a:t>Et konseptuelt rammeverk som omfatter både </a:t>
            </a:r>
            <a:r>
              <a:rPr lang="nb-NO" b="1" dirty="0"/>
              <a:t>kollektive læringsprosessforløp </a:t>
            </a:r>
            <a:r>
              <a:rPr lang="nb-NO" dirty="0"/>
              <a:t>og kjennetegn ved </a:t>
            </a:r>
            <a:r>
              <a:rPr lang="nb-NO" b="1" dirty="0"/>
              <a:t>organisatoriske</a:t>
            </a:r>
            <a:r>
              <a:rPr lang="nb-NO" dirty="0"/>
              <a:t> </a:t>
            </a:r>
            <a:r>
              <a:rPr lang="nb-NO" b="1" dirty="0"/>
              <a:t>læringskulturer</a:t>
            </a:r>
            <a:r>
              <a:rPr lang="nb-NO" dirty="0"/>
              <a:t> innenfor utdanningssektoren </a:t>
            </a:r>
            <a:r>
              <a:rPr lang="nb-NO" sz="1600" dirty="0"/>
              <a:t>(Louis, 2008). 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i="1" dirty="0"/>
              <a:t>«En inkluderende gruppe mennesker, motivert av en felles visjon om læring, som støtter og jobber med hverandre og finner måter i og utenfor deres nærmiljø, for å stille spørsmål om deres praksis og sammen lære nye og bedre tilnærminger som vil forbedre alle barns læring» </a:t>
            </a:r>
            <a:r>
              <a:rPr lang="nb-NO" sz="1600" dirty="0"/>
              <a:t>(Stoll &amp; Louis, 2007, s. 6)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664514-B057-4A4D-BE87-B26C6CCA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Mette Marit Forsmo Jenssen, SePU</a:t>
            </a:r>
          </a:p>
        </p:txBody>
      </p:sp>
    </p:spTree>
    <p:extLst>
      <p:ext uri="{BB962C8B-B14F-4D97-AF65-F5344CB8AC3E}">
        <p14:creationId xmlns:p14="http://schemas.microsoft.com/office/powerpoint/2010/main" val="30636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45B94D-5A15-4AA5-A3AA-A9DF32B6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14" y="195486"/>
            <a:ext cx="7488832" cy="576064"/>
          </a:xfrm>
        </p:spPr>
        <p:txBody>
          <a:bodyPr>
            <a:noAutofit/>
          </a:bodyPr>
          <a:lstStyle/>
          <a:p>
            <a:r>
              <a:rPr lang="nb-NO" sz="2400" dirty="0"/>
              <a:t>Profesjonelle læringsfellesskap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FEBB22-39F8-4F47-843D-04E3169BC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9583"/>
            <a:ext cx="7920880" cy="3798664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Begrepet </a:t>
            </a:r>
            <a:r>
              <a:rPr lang="en-US" dirty="0" err="1">
                <a:cs typeface="Times New Roman" panose="02020603050405020304" pitchFamily="18" charset="0"/>
              </a:rPr>
              <a:t>kommer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fra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nb-NO" i="1" dirty="0"/>
              <a:t>Professional community </a:t>
            </a:r>
            <a:r>
              <a:rPr lang="nb-NO" dirty="0"/>
              <a:t>(</a:t>
            </a:r>
            <a:r>
              <a:rPr lang="en-US" dirty="0"/>
              <a:t>Kruse et al.1994, Louis, 2015)</a:t>
            </a:r>
            <a:endParaRPr lang="nb-NO" dirty="0"/>
          </a:p>
          <a:p>
            <a:pPr lvl="1"/>
            <a:r>
              <a:rPr lang="nb-NO" sz="1600" dirty="0"/>
              <a:t>Ordet </a:t>
            </a:r>
            <a:r>
              <a:rPr lang="nb-NO" sz="1600" i="1" dirty="0"/>
              <a:t>læring</a:t>
            </a:r>
            <a:r>
              <a:rPr lang="nb-NO" sz="1600" dirty="0"/>
              <a:t> ble lagt til på slutten av 1990-tallet i forbindelse med endring i fokus: læreres læring for elevers læring (Stoll &amp; Louis, 2007)</a:t>
            </a:r>
            <a:endParaRPr lang="nb-NO" dirty="0"/>
          </a:p>
          <a:p>
            <a:r>
              <a:rPr lang="nb-NO" sz="2000" dirty="0"/>
              <a:t>Et paraplybegrep som kan beskrives av 5 dimensjoner </a:t>
            </a:r>
            <a:r>
              <a:rPr lang="nb-NO" sz="1800" dirty="0"/>
              <a:t>(Louis, 2015)</a:t>
            </a:r>
            <a:br>
              <a:rPr lang="nb-NO" sz="2400" dirty="0"/>
            </a:br>
            <a:endParaRPr lang="nb-NO" dirty="0"/>
          </a:p>
          <a:p>
            <a:pPr marL="981075" lvl="2" indent="-342900">
              <a:buFont typeface="+mj-lt"/>
              <a:buAutoNum type="arabicPeriod"/>
            </a:pPr>
            <a:r>
              <a:rPr lang="nb-NO" sz="1800" dirty="0">
                <a:ea typeface="Calibri" panose="020F0502020204030204" pitchFamily="34" charset="0"/>
                <a:cs typeface="Times New Roman" panose="02020603050405020304" pitchFamily="18" charset="0"/>
              </a:rPr>
              <a:t>Delte normer og verdier 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1075" lvl="2" indent="-342900">
              <a:buFont typeface="+mj-lt"/>
              <a:buAutoNum type="arabicPeriod"/>
            </a:pPr>
            <a:r>
              <a:rPr lang="en-US" sz="1800" dirty="0" err="1"/>
              <a:t>Kollektivt</a:t>
            </a:r>
            <a:r>
              <a:rPr lang="en-US" sz="1800" dirty="0"/>
              <a:t> </a:t>
            </a:r>
            <a:r>
              <a:rPr lang="en-US" sz="1800" dirty="0" err="1"/>
              <a:t>fokus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elevers</a:t>
            </a:r>
            <a:r>
              <a:rPr lang="en-US" sz="1800" dirty="0"/>
              <a:t> </a:t>
            </a:r>
            <a:r>
              <a:rPr lang="en-US" sz="1800" dirty="0" err="1"/>
              <a:t>læring</a:t>
            </a:r>
            <a:endParaRPr lang="en-US" sz="1800" dirty="0"/>
          </a:p>
          <a:p>
            <a:pPr marL="981075" lvl="2" indent="-342900">
              <a:buFont typeface="+mj-lt"/>
              <a:buAutoNum type="arabicPeriod"/>
            </a:pPr>
            <a:r>
              <a:rPr lang="nb-NO" sz="1800" dirty="0">
                <a:ea typeface="Calibri" panose="020F0502020204030204" pitchFamily="34" charset="0"/>
                <a:cs typeface="Times New Roman" panose="02020603050405020304" pitchFamily="18" charset="0"/>
              </a:rPr>
              <a:t>Samarbeid med fokus på forbedring av undervisningspraksis</a:t>
            </a:r>
            <a:endParaRPr lang="nb-NO" sz="1800" dirty="0"/>
          </a:p>
          <a:p>
            <a:pPr marL="981075" lvl="2" indent="-342900">
              <a:buFont typeface="+mj-lt"/>
              <a:buAutoNum type="arabicPeriod"/>
            </a:pPr>
            <a:r>
              <a:rPr lang="nb-NO" sz="1800" dirty="0">
                <a:ea typeface="Calibri" panose="020F0502020204030204" pitchFamily="34" charset="0"/>
                <a:cs typeface="Times New Roman" panose="02020603050405020304" pitchFamily="18" charset="0"/>
              </a:rPr>
              <a:t>Reflekterende dialog </a:t>
            </a:r>
          </a:p>
          <a:p>
            <a:pPr marL="981075" lvl="2" indent="-342900">
              <a:buFont typeface="+mj-lt"/>
              <a:buAutoNum type="arabicPeriod"/>
            </a:pPr>
            <a:r>
              <a:rPr lang="nb-NO" sz="1800" dirty="0">
                <a:ea typeface="Calibri" panose="020F0502020204030204" pitchFamily="34" charset="0"/>
              </a:rPr>
              <a:t>Avprivatisering av praksis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9060920-C9E1-48A0-80EE-4E7CB3E8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Mette Marit F. Jenssen, SePU</a:t>
            </a:r>
          </a:p>
        </p:txBody>
      </p:sp>
    </p:spTree>
    <p:extLst>
      <p:ext uri="{BB962C8B-B14F-4D97-AF65-F5344CB8AC3E}">
        <p14:creationId xmlns:p14="http://schemas.microsoft.com/office/powerpoint/2010/main" val="21727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RESOURCE_PATHS_HASH_PRESENTER" val="29de7a15182baab31a221cb384f50bd717197e1"/>
</p:tagLst>
</file>

<file path=ppt/theme/theme1.xml><?xml version="1.0" encoding="utf-8"?>
<a:theme xmlns:a="http://schemas.openxmlformats.org/drawingml/2006/main" name="HINN original">
  <a:themeElements>
    <a:clrScheme name="HINN">
      <a:dk1>
        <a:sysClr val="windowText" lastClr="000000"/>
      </a:dk1>
      <a:lt1>
        <a:srgbClr val="FFFFFF"/>
      </a:lt1>
      <a:dk2>
        <a:srgbClr val="4FC34E"/>
      </a:dk2>
      <a:lt2>
        <a:srgbClr val="E2DDD1"/>
      </a:lt2>
      <a:accent1>
        <a:srgbClr val="4FC34E"/>
      </a:accent1>
      <a:accent2>
        <a:srgbClr val="A5D39B"/>
      </a:accent2>
      <a:accent3>
        <a:srgbClr val="009227"/>
      </a:accent3>
      <a:accent4>
        <a:srgbClr val="056731"/>
      </a:accent4>
      <a:accent5>
        <a:srgbClr val="004002"/>
      </a:accent5>
      <a:accent6>
        <a:srgbClr val="000000"/>
      </a:accent6>
      <a:hlink>
        <a:srgbClr val="2F5496"/>
      </a:hlink>
      <a:folHlink>
        <a:srgbClr val="2F5496"/>
      </a:folHlink>
    </a:clrScheme>
    <a:fontScheme name="HIN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NN PPT mal 2018" id="{F63B8FE6-78BA-499D-9839-6C3CF3C389E0}" vid="{5E8D43D7-58C8-4D8F-874E-DECB2399425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a72893-16b2-4215-b603-8b1a8e68acf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4E19074B1F57459AA473764FFD410E" ma:contentTypeVersion="15" ma:contentTypeDescription="Opprett et nytt dokument." ma:contentTypeScope="" ma:versionID="aa998a83d46e8c8d19e2461da537d2b9">
  <xsd:schema xmlns:xsd="http://www.w3.org/2001/XMLSchema" xmlns:xs="http://www.w3.org/2001/XMLSchema" xmlns:p="http://schemas.microsoft.com/office/2006/metadata/properties" xmlns:ns3="d0a72893-16b2-4215-b603-8b1a8e68acf8" xmlns:ns4="2e8a9712-1f99-4c35-8a75-f2b9b123d90a" targetNamespace="http://schemas.microsoft.com/office/2006/metadata/properties" ma:root="true" ma:fieldsID="dc2e7413db9f89d6338cacfbc8bcf420" ns3:_="" ns4:_="">
    <xsd:import namespace="d0a72893-16b2-4215-b603-8b1a8e68acf8"/>
    <xsd:import namespace="2e8a9712-1f99-4c35-8a75-f2b9b123d9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72893-16b2-4215-b603-8b1a8e68ac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a9712-1f99-4c35-8a75-f2b9b123d9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2F9455-F164-4506-9BC0-A142F30D12E4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2e8a9712-1f99-4c35-8a75-f2b9b123d90a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d0a72893-16b2-4215-b603-8b1a8e68acf8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FAA0C13-C805-41AA-947E-98E310D343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a72893-16b2-4215-b603-8b1a8e68acf8"/>
    <ds:schemaRef ds:uri="2e8a9712-1f99-4c35-8a75-f2b9b123d9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8AF8B2-2FC6-4BA4-9393-6F3937A721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5964</TotalTime>
  <Words>2377</Words>
  <Application>Microsoft Office PowerPoint</Application>
  <PresentationFormat>Skjermfremvisning (16:9)</PresentationFormat>
  <Paragraphs>247</Paragraphs>
  <Slides>37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37</vt:i4>
      </vt:variant>
    </vt:vector>
  </HeadingPairs>
  <TitlesOfParts>
    <vt:vector size="43" baseType="lpstr">
      <vt:lpstr>Arial</vt:lpstr>
      <vt:lpstr>Calibri</vt:lpstr>
      <vt:lpstr>Georgia</vt:lpstr>
      <vt:lpstr>Times New Roman</vt:lpstr>
      <vt:lpstr>Wingdings</vt:lpstr>
      <vt:lpstr>HINN original</vt:lpstr>
      <vt:lpstr>  Ledelse av profesjonelle læringsfellesskap  i skolen  En mulighet for kollektiv læring og bedre undervisning? </vt:lpstr>
      <vt:lpstr>Læreplanverket for Kunnskapsløftet 2020</vt:lpstr>
      <vt:lpstr>Garanti for direkte overføringer ?</vt:lpstr>
      <vt:lpstr>Min påstand</vt:lpstr>
      <vt:lpstr>Hva er profesjonelle læringsfellesskap?</vt:lpstr>
      <vt:lpstr>PowerPoint-presentasjon</vt:lpstr>
      <vt:lpstr>«Kultur for læring» i Hedmark (2016-2021)</vt:lpstr>
      <vt:lpstr>Profesjonelle læringsfellesskap</vt:lpstr>
      <vt:lpstr>Profesjonelle læringsfellesskap</vt:lpstr>
      <vt:lpstr>Kollektiv læring - individuell praksis</vt:lpstr>
      <vt:lpstr>Teoretisk rammeverk som belyser grunnleggende tilnærminger til det kollektive fellesskapet i skolen</vt:lpstr>
      <vt:lpstr>Læring i organisasjoner (Argyris og Schön, 1995; 1978) </vt:lpstr>
      <vt:lpstr>Enkel- og dobbelkretslæring</vt:lpstr>
      <vt:lpstr>Enkelkrets vs dobbelkretslæring?</vt:lpstr>
      <vt:lpstr>Enkelkretslæringens verdi</vt:lpstr>
      <vt:lpstr>Enkel- og dobbelkretslæring</vt:lpstr>
      <vt:lpstr>PowerPoint-presentasjon</vt:lpstr>
      <vt:lpstr>Profesjonelle læringsfellesskap og læreres undervisningspraksis</vt:lpstr>
      <vt:lpstr>Funn</vt:lpstr>
      <vt:lpstr>Profesjonelle læringsfellesskap og læreres undervisningspraksis</vt:lpstr>
      <vt:lpstr>Dobbelkretslæring</vt:lpstr>
      <vt:lpstr>Læreplanteori</vt:lpstr>
      <vt:lpstr>Rammefaktorteori</vt:lpstr>
      <vt:lpstr>Arfwedson (1985) </vt:lpstr>
      <vt:lpstr>Skolekodens tre kontekstgrupper (Arfwedson, 1985)</vt:lpstr>
      <vt:lpstr>1. Profesjonelle læringsfellesskap og pedagogisk skoleledelse              (Jenssen, 2020) Hvordan opplever lærere det profesjonelle læringsfellesskapet ved sin skole, og i hvilken grad kan variasjonen i deres opplevelse forklares av faktorer ved skolen de jobber ved?  </vt:lpstr>
      <vt:lpstr>Konklusjoner basert på flernivåanalyser</vt:lpstr>
      <vt:lpstr>Forventninger om pedagogisk ledelse</vt:lpstr>
      <vt:lpstr>PowerPoint-presentasjon</vt:lpstr>
      <vt:lpstr>PowerPoint-presentasjon</vt:lpstr>
      <vt:lpstr>Funn</vt:lpstr>
      <vt:lpstr>Oppsummering og konklusjoner</vt:lpstr>
      <vt:lpstr>PowerPoint-presentasjon</vt:lpstr>
      <vt:lpstr>Tilbake til definisjonen på PLF…</vt:lpstr>
      <vt:lpstr>Mitt profesjonelle læringsfellesskap </vt:lpstr>
      <vt:lpstr>PowerPoint-presentasjon</vt:lpstr>
      <vt:lpstr>Referanser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Mette Marit Jenssen</dc:creator>
  <cp:lastModifiedBy>Ole Alvik</cp:lastModifiedBy>
  <cp:revision>13</cp:revision>
  <cp:lastPrinted>2023-04-25T18:29:23Z</cp:lastPrinted>
  <dcterms:created xsi:type="dcterms:W3CDTF">2022-10-02T10:52:19Z</dcterms:created>
  <dcterms:modified xsi:type="dcterms:W3CDTF">2023-04-27T12:23:22Z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0x010100E24E19074B1F57459AA473764FFD410E</vt:lpwstr>
  </property>
</Properties>
</file>